
<file path=[Content_Types].xml><?xml version="1.0" encoding="utf-8"?>
<Types xmlns="http://schemas.openxmlformats.org/package/2006/content-types">
  <Default Extension="rels" ContentType="application/vnd.openxmlformats-package.relationships+xml"/>
  <Override PartName="/ppt/slides/slide14.xml" ContentType="application/vnd.openxmlformats-officedocument.presentationml.slide+xml"/>
  <Override PartName="/ppt/notesSlides/notesSlide16.xml" ContentType="application/vnd.openxmlformats-officedocument.presentationml.notesSlide+xml"/>
  <Default Extension="xml" ContentType="application/xml"/>
  <Override PartName="/ppt/tableStyles.xml" ContentType="application/vnd.openxmlformats-officedocument.presentationml.tableStyles+xml"/>
  <Override PartName="/ppt/notesSlides/notesSlide31.xml" ContentType="application/vnd.openxmlformats-officedocument.presentationml.notesSlide+xml"/>
  <Override PartName="/ppt/notesSlides/notesSlide1.xml" ContentType="application/vnd.openxmlformats-officedocument.presentationml.notesSlide+xml"/>
  <Override PartName="/ppt/slides/slide28.xml" ContentType="application/vnd.openxmlformats-officedocument.presentationml.slide+xml"/>
  <Override PartName="/ppt/slides/slide21.xml" ContentType="application/vnd.openxmlformats-officedocument.presentationml.slide+xml"/>
  <Override PartName="/ppt/notesSlides/notesSlide23.xml" ContentType="application/vnd.openxmlformats-officedocument.presentationml.notesSlide+xml"/>
  <Override PartName="/ppt/slides/slide5.xml" ContentType="application/vnd.openxmlformats-officedocument.presentationml.slide+xml"/>
  <Override PartName="/ppt/notesSlides/notesSlide9.xml" ContentType="application/vnd.openxmlformats-officedocument.presentationml.notesSlide+xml"/>
  <Override PartName="/ppt/slideLayouts/slideLayout5.xml" ContentType="application/vnd.openxmlformats-officedocument.presentationml.slideLayout+xml"/>
  <Override PartName="/ppt/slides/slide30.xml" ContentType="application/vnd.openxmlformats-officedocument.presentationml.slide+xml"/>
  <Override PartName="/ppt/slides/slide13.xml" ContentType="application/vnd.openxmlformats-officedocument.presentationml.slide+xml"/>
  <Override PartName="/ppt/slideMasters/slideMaster1.xml" ContentType="application/vnd.openxmlformats-officedocument.presentationml.slideMaster+xml"/>
  <Override PartName="/ppt/notesSlides/notesSlide15.xml" ContentType="application/vnd.openxmlformats-officedocument.presentationml.notesSlide+xml"/>
  <Override PartName="/docProps/core.xml" ContentType="application/vnd.openxmlformats-package.core-properties+xml"/>
  <Override PartName="/ppt/notesSlides/notesSlide7.xml" ContentType="application/vnd.openxmlformats-officedocument.presentationml.notesSlide+xml"/>
  <Override PartName="/ppt/notesSlides/notesSlide30.xml" ContentType="application/vnd.openxmlformats-officedocument.presentationml.notesSlide+xml"/>
  <Override PartName="/ppt/slides/slide27.xml" ContentType="application/vnd.openxmlformats-officedocument.presentationml.slide+xml"/>
  <Override PartName="/ppt/notesSlides/notesSlide29.xml" ContentType="application/vnd.openxmlformats-officedocument.presentationml.notesSlide+xml"/>
  <Override PartName="/ppt/slides/slide20.xml" ContentType="application/vnd.openxmlformats-officedocument.presentationml.slide+xml"/>
  <Override PartName="/ppt/notesSlides/notesSlide22.xml" ContentType="application/vnd.openxmlformats-officedocument.presentationml.notesSlide+xml"/>
  <Override PartName="/ppt/slides/slide4.xml" ContentType="application/vnd.openxmlformats-officedocument.presentationml.slide+xml"/>
  <Override PartName="/ppt/slides/slide19.xml" ContentType="application/vnd.openxmlformats-officedocument.presentationml.slide+xml"/>
  <Override PartName="/ppt/notesSlides/notesSlide8.xml" ContentType="application/vnd.openxmlformats-officedocument.presentationml.notesSlide+xml"/>
  <Default Extension="png" ContentType="image/png"/>
  <Override PartName="/ppt/slideLayouts/slideLayout4.xml" ContentType="application/vnd.openxmlformats-officedocument.presentationml.slideLayout+xml"/>
  <Override PartName="/ppt/slides/slide12.xml" ContentType="application/vnd.openxmlformats-officedocument.presentationml.slide+xml"/>
  <Override PartName="/ppt/notesSlides/notesSlide14.xml" ContentType="application/vnd.openxmlformats-officedocument.presentationml.notesSlide+xml"/>
  <Override PartName="/ppt/notesSlides/notesSlide6.xml" ContentType="application/vnd.openxmlformats-officedocument.presentationml.notesSlide+xml"/>
  <Override PartName="/ppt/presProps.xml" ContentType="application/vnd.openxmlformats-officedocument.presentationml.presProps+xml"/>
  <Override PartName="/ppt/slides/slide26.xml" ContentType="application/vnd.openxmlformats-officedocument.presentationml.slide+xml"/>
  <Override PartName="/ppt/notesSlides/notesSlide28.xml" ContentType="application/vnd.openxmlformats-officedocument.presentationml.notesSlide+xml"/>
  <Override PartName="/ppt/notesSlides/notesSlide21.xml" ContentType="application/vnd.openxmlformats-officedocument.presentationml.notesSlide+xml"/>
  <Override PartName="/ppt/tags/tag2.xml" ContentType="application/vnd.openxmlformats-officedocument.presentationml.tags+xml"/>
  <Override PartName="/ppt/slides/slide3.xml" ContentType="application/vnd.openxmlformats-officedocument.presentationml.slide+xml"/>
  <Override PartName="/ppt/slides/slide18.xml" ContentType="application/vnd.openxmlformats-officedocument.presentationml.slide+xml"/>
  <Override PartName="/ppt/slideLayouts/slideLayout3.xml" ContentType="application/vnd.openxmlformats-officedocument.presentationml.slideLayout+xml"/>
  <Override PartName="/ppt/slides/slide11.xml" ContentType="application/vnd.openxmlformats-officedocument.presentationml.slide+xml"/>
  <Override PartName="/ppt/notesSlides/notesSlide13.xml" ContentType="application/vnd.openxmlformats-officedocument.presentationml.notesSlide+xml"/>
  <Override PartName="/ppt/media/audio1.bin" ContentType="audio/unknown"/>
  <Override PartName="/ppt/notesSlides/notesSlide5.xml" ContentType="application/vnd.openxmlformats-officedocument.presentationml.notesSlide+xml"/>
  <Override PartName="/ppt/slides/slide25.xml" ContentType="application/vnd.openxmlformats-officedocument.presentationml.slide+xml"/>
  <Override PartName="/ppt/notesSlides/notesSlide27.xml" ContentType="application/vnd.openxmlformats-officedocument.presentationml.notesSlide+xml"/>
  <Override PartName="/ppt/slides/slide9.xml" ContentType="application/vnd.openxmlformats-officedocument.presentationml.slide+xml"/>
  <Override PartName="/ppt/slideLayouts/slideLayout9.xml" ContentType="application/vnd.openxmlformats-officedocument.presentationml.slideLayout+xml"/>
  <Override PartName="/ppt/notesSlides/notesSlide20.xml" ContentType="application/vnd.openxmlformats-officedocument.presentationml.notesSlide+xml"/>
  <Override PartName="/ppt/tags/tag1.xml" ContentType="application/vnd.openxmlformats-officedocument.presentationml.tags+xml"/>
  <Override PartName="/ppt/slides/slide2.xml" ContentType="application/vnd.openxmlformats-officedocument.presentationml.slide+xml"/>
  <Override PartName="/ppt/slideLayouts/slideLayout2.xml" ContentType="application/vnd.openxmlformats-officedocument.presentationml.slideLayout+xml"/>
  <Override PartName="/ppt/slides/slide17.xml" ContentType="application/vnd.openxmlformats-officedocument.presentationml.slide+xml"/>
  <Override PartName="/ppt/notesSlides/notesSlide19.xml" ContentType="application/vnd.openxmlformats-officedocument.presentationml.notesSlide+xml"/>
  <Override PartName="/ppt/slides/slide10.xml" ContentType="application/vnd.openxmlformats-officedocument.presentationml.slide+xml"/>
  <Override PartName="/ppt/notesSlides/notesSlide12.xml" ContentType="application/vnd.openxmlformats-officedocument.presentationml.notesSlide+xml"/>
  <Override PartName="/docProps/app.xml" ContentType="application/vnd.openxmlformats-officedocument.extended-properties+xml"/>
  <Override PartName="/ppt/notesSlides/notesSlide4.xml" ContentType="application/vnd.openxmlformats-officedocument.presentationml.notesSlide+xml"/>
  <Override PartName="/ppt/slideLayouts/slideLayout12.xml" ContentType="application/vnd.openxmlformats-officedocument.presentationml.slideLayout+xml"/>
  <Override PartName="/ppt/slides/slide24.xml" ContentType="application/vnd.openxmlformats-officedocument.presentationml.slide+xml"/>
  <Override PartName="/ppt/notesSlides/notesSlide26.xml" ContentType="application/vnd.openxmlformats-officedocument.presentationml.notesSlide+xml"/>
  <Override PartName="/ppt/notesSlides/notesSlide10.xml" ContentType="application/vnd.openxmlformats-officedocument.presentationml.notesSlide+xml"/>
  <Override PartName="/ppt/slides/slide8.xml" ContentType="application/vnd.openxmlformats-officedocument.presentationml.slide+xml"/>
  <Override PartName="/ppt/slideLayouts/slideLayout8.xml" ContentType="application/vnd.openxmlformats-officedocument.presentationml.slideLayout+xml"/>
  <Override PartName="/ppt/slides/slide1.xml" ContentType="application/vnd.openxmlformats-officedocument.presentationml.slide+xml"/>
  <Override PartName="/ppt/slideLayouts/slideLayout1.xml" ContentType="application/vnd.openxmlformats-officedocument.presentationml.slideLayout+xml"/>
  <Override PartName="/ppt/slides/slide16.xml" ContentType="application/vnd.openxmlformats-officedocument.presentationml.slide+xml"/>
  <Override PartName="/ppt/notesSlides/notesSlide18.xml" ContentType="application/vnd.openxmlformats-officedocument.presentationml.notesSlide+xml"/>
  <Default Extension="jpeg" ContentType="image/jpeg"/>
  <Override PartName="/ppt/viewProps.xml" ContentType="application/vnd.openxmlformats-officedocument.presentationml.viewProps+xml"/>
  <Override PartName="/ppt/notesSlides/notesSlide11.xml" ContentType="application/vnd.openxmlformats-officedocument.presentationml.notesSlide+xml"/>
  <Override PartName="/ppt/notesSlides/notesSlide3.xml" ContentType="application/vnd.openxmlformats-officedocument.presentationml.notesSlide+xml"/>
  <Override PartName="/ppt/theme/theme2.xml" ContentType="application/vnd.openxmlformats-officedocument.theme+xml"/>
  <Override PartName="/ppt/slideLayouts/slideLayout11.xml" ContentType="application/vnd.openxmlformats-officedocument.presentationml.slideLayout+xml"/>
  <Override PartName="/ppt/slides/slide23.xml" ContentType="application/vnd.openxmlformats-officedocument.presentationml.slide+xml"/>
  <Override PartName="/ppt/notesSlides/notesSlide25.xml" ContentType="application/vnd.openxmlformats-officedocument.presentationml.notesSlide+xml"/>
  <Override PartName="/ppt/slides/slide7.xml" ContentType="application/vnd.openxmlformats-officedocument.presentationml.slide+xml"/>
  <Override PartName="/ppt/slideLayouts/slideLayout7.xml" ContentType="application/vnd.openxmlformats-officedocument.presentationml.slideLayout+xml"/>
  <Override PartName="/ppt/slides/slide32.xml" ContentType="application/vnd.openxmlformats-officedocument.presentationml.slide+xml"/>
  <Default Extension="mp4" ContentType="video/unknown"/>
  <Override PartName="/ppt/notesMasters/notesMaster1.xml" ContentType="application/vnd.openxmlformats-officedocument.presentationml.notesMaster+xml"/>
  <Override PartName="/ppt/slides/slide15.xml" ContentType="application/vnd.openxmlformats-officedocument.presentationml.slide+xml"/>
  <Override PartName="/ppt/notesSlides/notesSlide17.xml" ContentType="application/vnd.openxmlformats-officedocument.presentationml.notesSlide+xml"/>
  <Override PartName="/ppt/notesSlides/notesSlide32.xml" ContentType="application/vnd.openxmlformats-officedocument.presentationml.notesSlide+xml"/>
  <Override PartName="/ppt/notesSlides/notesSlide2.xml" ContentType="application/vnd.openxmlformats-officedocument.presentationml.notesSlide+xml"/>
  <Override PartName="/ppt/slides/slide29.xml" ContentType="application/vnd.openxmlformats-officedocument.presentationml.slide+xml"/>
  <Override PartName="/ppt/theme/theme1.xml" ContentType="application/vnd.openxmlformats-officedocument.theme+xml"/>
  <Override PartName="/ppt/slides/slide22.xml" ContentType="application/vnd.openxmlformats-officedocument.presentationml.slide+xml"/>
  <Override PartName="/ppt/presentation.xml" ContentType="application/vnd.openxmlformats-officedocument.presentationml.presentation.main+xml"/>
  <Override PartName="/ppt/notesSlides/notesSlide24.xml" ContentType="application/vnd.openxmlformats-officedocument.presentationml.notesSlide+xml"/>
  <Override PartName="/ppt/slides/slide6.xml" ContentType="application/vnd.openxmlformats-officedocument.presentationml.slide+xml"/>
  <Override PartName="/ppt/slideLayouts/slideLayout10.xml" ContentType="application/vnd.openxmlformats-officedocument.presentationml.slideLayout+xml"/>
  <Override PartName="/ppt/slideLayouts/slideLayout6.xml" ContentType="application/vnd.openxmlformats-officedocument.presentationml.slideLayout+xml"/>
  <Override PartName="/ppt/slides/slide31.xml" ContentType="application/vnd.openxmlformats-officedocument.presentationml.slide+xml"/>
  <Default Extension="bin" ContentType="application/vnd.openxmlformats-officedocument.presentationml.printerSettings"/>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autoCompressPictures="0">
  <p:sldMasterIdLst>
    <p:sldMasterId id="2147483648" r:id="rId1"/>
  </p:sldMasterIdLst>
  <p:notesMasterIdLst>
    <p:notesMasterId r:id="rId34"/>
  </p:notesMasterIdLst>
  <p:sldIdLst>
    <p:sldId id="271" r:id="rId2"/>
    <p:sldId id="274" r:id="rId3"/>
    <p:sldId id="273" r:id="rId4"/>
    <p:sldId id="272" r:id="rId5"/>
    <p:sldId id="262" r:id="rId6"/>
    <p:sldId id="261" r:id="rId7"/>
    <p:sldId id="277" r:id="rId8"/>
    <p:sldId id="275" r:id="rId9"/>
    <p:sldId id="276" r:id="rId10"/>
    <p:sldId id="263" r:id="rId11"/>
    <p:sldId id="278" r:id="rId12"/>
    <p:sldId id="264" r:id="rId13"/>
    <p:sldId id="293" r:id="rId14"/>
    <p:sldId id="265" r:id="rId15"/>
    <p:sldId id="282" r:id="rId16"/>
    <p:sldId id="280" r:id="rId17"/>
    <p:sldId id="283" r:id="rId18"/>
    <p:sldId id="286" r:id="rId19"/>
    <p:sldId id="284" r:id="rId20"/>
    <p:sldId id="294" r:id="rId21"/>
    <p:sldId id="287" r:id="rId22"/>
    <p:sldId id="288" r:id="rId23"/>
    <p:sldId id="289" r:id="rId24"/>
    <p:sldId id="297" r:id="rId25"/>
    <p:sldId id="266" r:id="rId26"/>
    <p:sldId id="291" r:id="rId27"/>
    <p:sldId id="290" r:id="rId28"/>
    <p:sldId id="295" r:id="rId29"/>
    <p:sldId id="296" r:id="rId30"/>
    <p:sldId id="259" r:id="rId31"/>
    <p:sldId id="267" r:id="rId32"/>
    <p:sldId id="260" r:id="rId3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lrMru>
    <a:srgbClr val="F738FF"/>
  </p:clrMru>
  <p:extLst>
    <p:ext uri="{E76CE94A-603C-4142-B9EB-6D1370010A27}">
      <p14:discardImageEditData xmlns:p14="http://schemas.microsoft.com/office/powerpoint/2010/main" xmlns:p="http://schemas.openxmlformats.org/presentationml/2006/main" xmlns:r="http://schemas.openxmlformats.org/officeDocument/2006/relationships" xmlns:a="http://schemas.openxmlformats.org/drawingml/2006/main" xmlns="" val="0"/>
    </p:ext>
    <p:ext uri="{D31A062A-798A-4329-ABDD-BBA856620510}">
      <p14:defaultImageDpi xmlns:p14="http://schemas.microsoft.com/office/powerpoint/2010/main" xmlns:p="http://schemas.openxmlformats.org/presentationml/2006/main" xmlns:r="http://schemas.openxmlformats.org/officeDocument/2006/relationships" xmlns:a="http://schemas.openxmlformats.org/drawingml/2006/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lastView="sldThumbnailView">
  <p:normalViewPr>
    <p:restoredLeft sz="15620"/>
    <p:restoredTop sz="94660"/>
  </p:normalViewPr>
  <p:slideViewPr>
    <p:cSldViewPr snapToGrid="0" snapToObjects="1">
      <p:cViewPr varScale="1">
        <p:scale>
          <a:sx n="117" d="100"/>
          <a:sy n="117" d="100"/>
        </p:scale>
        <p:origin x="-640" y="-96"/>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notesMaster" Target="notesMasters/notesMaster1.xml"/><Relationship Id="rId35" Type="http://schemas.openxmlformats.org/officeDocument/2006/relationships/printerSettings" Target="printerSettings/printerSettings1.bin"/><Relationship Id="rId36" Type="http://schemas.openxmlformats.org/officeDocument/2006/relationships/presProps" Target="presProp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viewProps" Target="viewProps.xml"/><Relationship Id="rId38" Type="http://schemas.openxmlformats.org/officeDocument/2006/relationships/theme" Target="theme/theme1.xml"/><Relationship Id="rId39"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4DFA55F-A657-6545-BEA5-02075CA03641}" type="datetimeFigureOut">
              <a:rPr lang="en-US" smtClean="0"/>
              <a:pPr/>
              <a:t>3/4/16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C811564-59EA-894A-A520-2F310CEF8C54}" type="slidenum">
              <a:rPr lang="en-US" smtClean="0"/>
              <a:pPr/>
              <a:t>‹#›</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056908301"/>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EVERYTHING IN RED IS</a:t>
            </a:r>
            <a:r>
              <a:rPr lang="en-US" baseline="0" dirty="0" smtClean="0"/>
              <a:t> YOUR TO CUSTOMIZE!</a:t>
            </a:r>
            <a:endParaRPr lang="en-US" dirty="0" smtClean="0"/>
          </a:p>
          <a:p>
            <a:r>
              <a:rPr lang="en-US" dirty="0" smtClean="0"/>
              <a:t>Use whatever sort</a:t>
            </a:r>
            <a:r>
              <a:rPr lang="en-US" baseline="0" dirty="0" smtClean="0"/>
              <a:t> you’d like. If you need suggestions/ideas go the the teacher leader website.   </a:t>
            </a:r>
          </a:p>
          <a:p>
            <a:r>
              <a:rPr lang="en-US" baseline="0" dirty="0" smtClean="0"/>
              <a:t>Red sentences/phrases are suggestions; please customize.</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Make sure you have the parking lot poster, the Where are you poster, agenda on the wall and the sign in sheet. Please go over the agenda with your participants.</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You may be doing many walkthroughs.  Please plan your day accordingly.</a:t>
            </a:r>
            <a:endParaRPr lang="en-US" dirty="0" smtClean="0"/>
          </a:p>
          <a:p>
            <a:endParaRPr lang="en-US" dirty="0"/>
          </a:p>
        </p:txBody>
      </p:sp>
      <p:sp>
        <p:nvSpPr>
          <p:cNvPr id="4" name="Slide Number Placeholder 3"/>
          <p:cNvSpPr>
            <a:spLocks noGrp="1"/>
          </p:cNvSpPr>
          <p:nvPr>
            <p:ph type="sldNum" sz="quarter" idx="10"/>
          </p:nvPr>
        </p:nvSpPr>
        <p:spPr/>
        <p:txBody>
          <a:bodyPr/>
          <a:lstStyle/>
          <a:p>
            <a:fld id="{D09BA48F-8496-AD41-84E9-0BE49EBFF9C6}" type="slidenum">
              <a:rPr lang="en-US" smtClean="0"/>
              <a:pPr/>
              <a:t>1</a:t>
            </a:fld>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84625814"/>
      </p:ext>
    </p:extLst>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r>
              <a:rPr lang="en-US" dirty="0" smtClean="0"/>
              <a:t>Do a brain break somewhere in the walkthrough</a:t>
            </a:r>
            <a:endParaRPr lang="en-US" dirty="0"/>
          </a:p>
        </p:txBody>
      </p:sp>
      <p:sp>
        <p:nvSpPr>
          <p:cNvPr id="4" name="Slide Number Placeholder 3"/>
          <p:cNvSpPr>
            <a:spLocks noGrp="1"/>
          </p:cNvSpPr>
          <p:nvPr>
            <p:ph type="sldNum" sz="quarter" idx="10"/>
          </p:nvPr>
        </p:nvSpPr>
        <p:spPr/>
        <p:txBody>
          <a:bodyPr/>
          <a:lstStyle/>
          <a:p>
            <a:fld id="{D09BA48F-8496-AD41-84E9-0BE49EBFF9C6}" type="slidenum">
              <a:rPr lang="en-US" smtClean="0"/>
              <a:pPr/>
              <a:t>10</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84625814"/>
      </p:ext>
    </p:extLst>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r>
              <a:rPr lang="en-US" dirty="0" smtClean="0"/>
              <a:t>Facilitate a discussion about the chapter content and modeled lesson using the following</a:t>
            </a:r>
          </a:p>
          <a:p>
            <a:endParaRPr lang="en-US" dirty="0" smtClean="0"/>
          </a:p>
          <a:p>
            <a:r>
              <a:rPr lang="en-US" dirty="0" smtClean="0"/>
              <a:t>questions:</a:t>
            </a:r>
          </a:p>
          <a:p>
            <a:endParaRPr lang="en-US" dirty="0" smtClean="0"/>
          </a:p>
          <a:p>
            <a:r>
              <a:rPr lang="en-US" dirty="0" smtClean="0"/>
              <a:t>● What guiding principles were evident as you worked?</a:t>
            </a:r>
          </a:p>
          <a:p>
            <a:endParaRPr lang="en-US" dirty="0" smtClean="0"/>
          </a:p>
          <a:p>
            <a:r>
              <a:rPr lang="en-US" dirty="0" smtClean="0"/>
              <a:t>● How did using a reading strategy/protocol enhance learning/understanding?</a:t>
            </a:r>
          </a:p>
          <a:p>
            <a:endParaRPr lang="en-US" dirty="0" smtClean="0"/>
          </a:p>
          <a:p>
            <a:r>
              <a:rPr lang="en-US" dirty="0" smtClean="0"/>
              <a:t>● What mistakes might happen in this lesson?  How could you and your students learn </a:t>
            </a:r>
          </a:p>
          <a:p>
            <a:endParaRPr lang="en-US" dirty="0" smtClean="0"/>
          </a:p>
          <a:p>
            <a:r>
              <a:rPr lang="en-US" dirty="0" smtClean="0"/>
              <a:t>from these mistakes?  How might learning from mistakes be evident in your </a:t>
            </a:r>
          </a:p>
          <a:p>
            <a:endParaRPr lang="en-US" dirty="0" smtClean="0"/>
          </a:p>
          <a:p>
            <a:r>
              <a:rPr lang="en-US" dirty="0" smtClean="0"/>
              <a:t>classroom? </a:t>
            </a:r>
          </a:p>
          <a:p>
            <a:endParaRPr lang="en-US" dirty="0" smtClean="0"/>
          </a:p>
          <a:p>
            <a:r>
              <a:rPr lang="en-US" dirty="0" smtClean="0"/>
              <a:t>Give participants time after closure discussion to take notes either in the notes section of </a:t>
            </a:r>
          </a:p>
          <a:p>
            <a:endParaRPr lang="en-US" dirty="0" smtClean="0"/>
          </a:p>
          <a:p>
            <a:r>
              <a:rPr lang="en-US" dirty="0" smtClean="0"/>
              <a:t>their personal </a:t>
            </a:r>
            <a:r>
              <a:rPr lang="en-US" dirty="0" err="1" smtClean="0"/>
              <a:t>Ebook</a:t>
            </a:r>
            <a:r>
              <a:rPr lang="en-US" dirty="0" smtClean="0"/>
              <a:t>, on the lesson plan sheet, or to use sticky notes in their TE.</a:t>
            </a:r>
          </a:p>
          <a:p>
            <a:endParaRPr lang="en-US" dirty="0"/>
          </a:p>
        </p:txBody>
      </p:sp>
      <p:sp>
        <p:nvSpPr>
          <p:cNvPr id="4" name="Slide Number Placeholder 3"/>
          <p:cNvSpPr>
            <a:spLocks noGrp="1"/>
          </p:cNvSpPr>
          <p:nvPr>
            <p:ph type="sldNum" sz="quarter" idx="10"/>
          </p:nvPr>
        </p:nvSpPr>
        <p:spPr/>
        <p:txBody>
          <a:bodyPr/>
          <a:lstStyle/>
          <a:p>
            <a:fld id="{D09BA48F-8496-AD41-84E9-0BE49EBFF9C6}" type="slidenum">
              <a:rPr lang="en-US" smtClean="0"/>
              <a:pPr/>
              <a:t>11</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84625814"/>
      </p:ext>
    </p:extLst>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Have teams look back through Chapter 9 Teacher Notes and find a lesson that uses Universal Access.  What kinds of suggestions are given and how do they enhance all students’ access to the content?</a:t>
            </a:r>
          </a:p>
          <a:p>
            <a:r>
              <a:rPr lang="en-US" sz="1200" b="1" kern="1200" dirty="0" smtClean="0">
                <a:solidFill>
                  <a:schemeClr val="tx1"/>
                </a:solidFill>
                <a:effectLst/>
                <a:latin typeface="+mn-lt"/>
                <a:ea typeface="+mn-ea"/>
                <a:cs typeface="+mn-cs"/>
              </a:rPr>
              <a:t>Note:  </a:t>
            </a:r>
            <a:r>
              <a:rPr lang="en-US" sz="1200" kern="1200" dirty="0" smtClean="0">
                <a:solidFill>
                  <a:schemeClr val="tx1"/>
                </a:solidFill>
                <a:effectLst/>
                <a:latin typeface="+mn-lt"/>
                <a:ea typeface="+mn-ea"/>
                <a:cs typeface="+mn-cs"/>
              </a:rPr>
              <a:t>When conducting a workshop for CCG or CCA2, which do not have the Universal Access embedded in the Teacher Notes, have the teams use the Universal Access tab in their </a:t>
            </a:r>
            <a:r>
              <a:rPr lang="en-US" sz="1200" kern="1200" dirty="0" err="1" smtClean="0">
                <a:solidFill>
                  <a:schemeClr val="tx1"/>
                </a:solidFill>
                <a:effectLst/>
                <a:latin typeface="+mn-lt"/>
                <a:ea typeface="+mn-ea"/>
                <a:cs typeface="+mn-cs"/>
              </a:rPr>
              <a:t>ebook</a:t>
            </a:r>
            <a:r>
              <a:rPr lang="en-US" sz="1200" kern="1200" dirty="0" smtClean="0">
                <a:solidFill>
                  <a:schemeClr val="tx1"/>
                </a:solidFill>
                <a:effectLst/>
                <a:latin typeface="+mn-lt"/>
                <a:ea typeface="+mn-ea"/>
                <a:cs typeface="+mn-cs"/>
              </a:rPr>
              <a:t>.  Pick a chapter 9 lesson and write a  Universal Access suggestion that would enhance all students’ access to the content.  These suggestions could be shared on a </a:t>
            </a:r>
            <a:r>
              <a:rPr lang="en-US" sz="1200" kern="1200" dirty="0" err="1" smtClean="0">
                <a:solidFill>
                  <a:schemeClr val="tx1"/>
                </a:solidFill>
                <a:effectLst/>
                <a:latin typeface="+mn-lt"/>
                <a:ea typeface="+mn-ea"/>
                <a:cs typeface="+mn-cs"/>
              </a:rPr>
              <a:t>google</a:t>
            </a:r>
            <a:r>
              <a:rPr lang="en-US" sz="1200" kern="1200" dirty="0" smtClean="0">
                <a:solidFill>
                  <a:schemeClr val="tx1"/>
                </a:solidFill>
                <a:effectLst/>
                <a:latin typeface="+mn-lt"/>
                <a:ea typeface="+mn-ea"/>
                <a:cs typeface="+mn-cs"/>
              </a:rPr>
              <a:t> doc form or on paper.</a:t>
            </a:r>
            <a:r>
              <a:rPr lang="en-US" dirty="0" smtClean="0">
                <a:effectLst/>
              </a:rPr>
              <a:t> </a:t>
            </a:r>
            <a:endParaRPr lang="en-US" dirty="0" smtClean="0"/>
          </a:p>
          <a:p>
            <a:endParaRPr lang="en-US" dirty="0"/>
          </a:p>
        </p:txBody>
      </p:sp>
      <p:sp>
        <p:nvSpPr>
          <p:cNvPr id="4" name="Slide Number Placeholder 3"/>
          <p:cNvSpPr>
            <a:spLocks noGrp="1"/>
          </p:cNvSpPr>
          <p:nvPr>
            <p:ph type="sldNum" sz="quarter" idx="10"/>
          </p:nvPr>
        </p:nvSpPr>
        <p:spPr/>
        <p:txBody>
          <a:bodyPr/>
          <a:lstStyle/>
          <a:p>
            <a:fld id="{D09BA48F-8496-AD41-84E9-0BE49EBFF9C6}" type="slidenum">
              <a:rPr lang="en-US" smtClean="0"/>
              <a:pPr/>
              <a:t>12</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84625814"/>
      </p:ext>
    </p:extLst>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Do a Gallery Walk with the UA </a:t>
            </a:r>
          </a:p>
          <a:p>
            <a:endParaRPr lang="en-US" dirty="0"/>
          </a:p>
        </p:txBody>
      </p:sp>
      <p:sp>
        <p:nvSpPr>
          <p:cNvPr id="4" name="Slide Number Placeholder 3"/>
          <p:cNvSpPr>
            <a:spLocks noGrp="1"/>
          </p:cNvSpPr>
          <p:nvPr>
            <p:ph type="sldNum" sz="quarter" idx="10"/>
          </p:nvPr>
        </p:nvSpPr>
        <p:spPr/>
        <p:txBody>
          <a:bodyPr/>
          <a:lstStyle/>
          <a:p>
            <a:fld id="{D09BA48F-8496-AD41-84E9-0BE49EBFF9C6}" type="slidenum">
              <a:rPr lang="en-US" smtClean="0"/>
              <a:pPr/>
              <a:t>13</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84625814"/>
      </p:ext>
    </p:extLst>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should be done as a think-pair</a:t>
            </a:r>
            <a:r>
              <a:rPr lang="en-US" baseline="0" dirty="0" smtClean="0"/>
              <a:t>-share.</a:t>
            </a:r>
            <a:endParaRPr lang="en-US" dirty="0" smtClean="0"/>
          </a:p>
          <a:p>
            <a:endParaRPr lang="en-US" dirty="0"/>
          </a:p>
        </p:txBody>
      </p:sp>
      <p:sp>
        <p:nvSpPr>
          <p:cNvPr id="4" name="Slide Number Placeholder 3"/>
          <p:cNvSpPr>
            <a:spLocks noGrp="1"/>
          </p:cNvSpPr>
          <p:nvPr>
            <p:ph type="sldNum" sz="quarter" idx="10"/>
          </p:nvPr>
        </p:nvSpPr>
        <p:spPr/>
        <p:txBody>
          <a:bodyPr/>
          <a:lstStyle/>
          <a:p>
            <a:fld id="{D09BA48F-8496-AD41-84E9-0BE49EBFF9C6}" type="slidenum">
              <a:rPr lang="en-US" smtClean="0"/>
              <a:pPr/>
              <a:t>14</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84625814"/>
      </p:ext>
    </p:extLst>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Assign each one of these six topics to a team(s).  Ask them to brainstorm how they will solve it for next year.</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D09BA48F-8496-AD41-84E9-0BE49EBFF9C6}" type="slidenum">
              <a:rPr lang="en-US" smtClean="0"/>
              <a:pPr/>
              <a:t>15</a:t>
            </a:fld>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84625814"/>
      </p:ext>
    </p:extLst>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Have each participant fold a piece of paper into six parts.  Label each region with the six above reasons that we are not being successful with pacing.  Do a </a:t>
            </a:r>
            <a:r>
              <a:rPr lang="en-US" sz="1200" b="1" i="1" kern="1200" dirty="0" smtClean="0">
                <a:solidFill>
                  <a:schemeClr val="tx1"/>
                </a:solidFill>
                <a:effectLst/>
                <a:latin typeface="+mn-lt"/>
                <a:ea typeface="+mn-ea"/>
                <a:cs typeface="+mn-cs"/>
              </a:rPr>
              <a:t>Give One, Get One </a:t>
            </a:r>
            <a:r>
              <a:rPr lang="en-US" sz="1200" kern="1200" dirty="0" smtClean="0">
                <a:solidFill>
                  <a:schemeClr val="tx1"/>
                </a:solidFill>
                <a:effectLst/>
                <a:latin typeface="+mn-lt"/>
                <a:ea typeface="+mn-ea"/>
                <a:cs typeface="+mn-cs"/>
              </a:rPr>
              <a:t>to allow every participant to end with at least one idea for each topic.</a:t>
            </a:r>
            <a:r>
              <a:rPr lang="en-US" sz="1200" b="1" kern="1200" dirty="0" smtClean="0">
                <a:solidFill>
                  <a:schemeClr val="tx1"/>
                </a:solidFill>
                <a:effectLst/>
                <a:latin typeface="+mn-lt"/>
                <a:ea typeface="+mn-ea"/>
                <a:cs typeface="+mn-cs"/>
              </a:rPr>
              <a:t> </a:t>
            </a:r>
            <a:endParaRPr lang="en-US" dirty="0" smtClean="0"/>
          </a:p>
          <a:p>
            <a:endParaRPr lang="en-US" dirty="0"/>
          </a:p>
        </p:txBody>
      </p:sp>
      <p:sp>
        <p:nvSpPr>
          <p:cNvPr id="4" name="Slide Number Placeholder 3"/>
          <p:cNvSpPr>
            <a:spLocks noGrp="1"/>
          </p:cNvSpPr>
          <p:nvPr>
            <p:ph type="sldNum" sz="quarter" idx="10"/>
          </p:nvPr>
        </p:nvSpPr>
        <p:spPr/>
        <p:txBody>
          <a:bodyPr/>
          <a:lstStyle/>
          <a:p>
            <a:fld id="{D09BA48F-8496-AD41-84E9-0BE49EBFF9C6}" type="slidenum">
              <a:rPr lang="en-US" smtClean="0"/>
              <a:pPr/>
              <a:t>16</a:t>
            </a:fld>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84625814"/>
      </p:ext>
    </p:extLst>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Closure - Note that these six items align directly with the SPARCC procedure we learned early in the trainings to help remind ourselves to stay on track with effectively supporting students and using class time.</a:t>
            </a:r>
          </a:p>
          <a:p>
            <a:r>
              <a:rPr lang="en-US" sz="1200" kern="1200" dirty="0" smtClean="0">
                <a:solidFill>
                  <a:schemeClr val="tx1"/>
                </a:solidFill>
                <a:effectLst/>
                <a:latin typeface="+mn-lt"/>
                <a:ea typeface="+mn-ea"/>
                <a:cs typeface="+mn-cs"/>
              </a:rPr>
              <a:t>Since all the pacing reasons deal with teacher actions, they are under our control.  Set a plan to work on them and check in with them often when starting and throughout next year</a:t>
            </a:r>
            <a:r>
              <a:rPr lang="en-US" dirty="0" smtClean="0">
                <a:effectLst/>
              </a:rPr>
              <a:t> </a:t>
            </a:r>
            <a:r>
              <a:rPr lang="en-US" sz="1200" kern="1200" dirty="0" smtClean="0">
                <a:solidFill>
                  <a:schemeClr val="tx1"/>
                </a:solidFill>
                <a:effectLst/>
                <a:latin typeface="+mn-lt"/>
                <a:ea typeface="+mn-ea"/>
                <a:cs typeface="+mn-cs"/>
              </a:rPr>
              <a:t> </a:t>
            </a:r>
            <a:endParaRPr lang="en-US" dirty="0" smtClean="0"/>
          </a:p>
          <a:p>
            <a:endParaRPr lang="en-US" dirty="0"/>
          </a:p>
        </p:txBody>
      </p:sp>
      <p:sp>
        <p:nvSpPr>
          <p:cNvPr id="4" name="Slide Number Placeholder 3"/>
          <p:cNvSpPr>
            <a:spLocks noGrp="1"/>
          </p:cNvSpPr>
          <p:nvPr>
            <p:ph type="sldNum" sz="quarter" idx="10"/>
          </p:nvPr>
        </p:nvSpPr>
        <p:spPr/>
        <p:txBody>
          <a:bodyPr/>
          <a:lstStyle/>
          <a:p>
            <a:fld id="{D09BA48F-8496-AD41-84E9-0BE49EBFF9C6}" type="slidenum">
              <a:rPr lang="en-US" smtClean="0"/>
              <a:pPr/>
              <a:t>17</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84625814"/>
      </p:ext>
    </p:extLst>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should not take</a:t>
            </a:r>
            <a:r>
              <a:rPr lang="en-US" baseline="0" dirty="0" smtClean="0"/>
              <a:t> more than 10 minutes.  Please read detailed agenda for more information</a:t>
            </a:r>
            <a:endParaRPr lang="en-US" dirty="0" smtClean="0"/>
          </a:p>
          <a:p>
            <a:endParaRPr lang="en-US" dirty="0"/>
          </a:p>
        </p:txBody>
      </p:sp>
      <p:sp>
        <p:nvSpPr>
          <p:cNvPr id="4" name="Slide Number Placeholder 3"/>
          <p:cNvSpPr>
            <a:spLocks noGrp="1"/>
          </p:cNvSpPr>
          <p:nvPr>
            <p:ph type="sldNum" sz="quarter" idx="10"/>
          </p:nvPr>
        </p:nvSpPr>
        <p:spPr/>
        <p:txBody>
          <a:bodyPr/>
          <a:lstStyle/>
          <a:p>
            <a:fld id="{D09BA48F-8496-AD41-84E9-0BE49EBFF9C6}" type="slidenum">
              <a:rPr lang="en-US" smtClean="0"/>
              <a:pPr/>
              <a:t>18</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84625814"/>
      </p:ext>
    </p:extLst>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 you have to do more than one walkthrough today,</a:t>
            </a:r>
            <a:r>
              <a:rPr lang="en-US" baseline="0" dirty="0" smtClean="0"/>
              <a:t> you might want to do the big problem and closure as a part of your walkthrough.</a:t>
            </a:r>
          </a:p>
          <a:p>
            <a:r>
              <a:rPr lang="en-US" dirty="0" smtClean="0"/>
              <a:t>If possible include as many STTS as possible</a:t>
            </a:r>
            <a:r>
              <a:rPr lang="en-US" baseline="0" dirty="0" smtClean="0"/>
              <a:t> And don’t forget to debrief the problem.  Focus on the STTS and formative assessment.</a:t>
            </a:r>
            <a:endParaRPr lang="en-US" dirty="0" smtClean="0"/>
          </a:p>
          <a:p>
            <a:endParaRPr lang="en-US" dirty="0"/>
          </a:p>
        </p:txBody>
      </p:sp>
      <p:sp>
        <p:nvSpPr>
          <p:cNvPr id="4" name="Slide Number Placeholder 3"/>
          <p:cNvSpPr>
            <a:spLocks noGrp="1"/>
          </p:cNvSpPr>
          <p:nvPr>
            <p:ph type="sldNum" sz="quarter" idx="10"/>
          </p:nvPr>
        </p:nvSpPr>
        <p:spPr/>
        <p:txBody>
          <a:bodyPr/>
          <a:lstStyle/>
          <a:p>
            <a:fld id="{D09BA48F-8496-AD41-84E9-0BE49EBFF9C6}" type="slidenum">
              <a:rPr lang="en-US" smtClean="0"/>
              <a:pPr/>
              <a:t>19</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84625814"/>
      </p:ext>
    </p:extLst>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r>
              <a:rPr lang="en-US" dirty="0" smtClean="0"/>
              <a:t>You will</a:t>
            </a:r>
            <a:r>
              <a:rPr lang="en-US" baseline="0" dirty="0" smtClean="0"/>
              <a:t> have to make hard copies of the teacher inventory or if you decide to do it electronically, please create your own QR scanner and the </a:t>
            </a:r>
            <a:r>
              <a:rPr lang="en-US" baseline="0" dirty="0" err="1" smtClean="0"/>
              <a:t>tinyurl</a:t>
            </a:r>
            <a:r>
              <a:rPr lang="en-US" baseline="0" dirty="0" smtClean="0"/>
              <a:t> (the one on this slide will NOT work –it’s already been used).  Directions are on generic agenda day 1. Save as “post inventory”.</a:t>
            </a:r>
            <a:endParaRPr lang="en-US" dirty="0"/>
          </a:p>
        </p:txBody>
      </p:sp>
      <p:sp>
        <p:nvSpPr>
          <p:cNvPr id="4" name="Slide Number Placeholder 3"/>
          <p:cNvSpPr>
            <a:spLocks noGrp="1"/>
          </p:cNvSpPr>
          <p:nvPr>
            <p:ph type="sldNum" sz="quarter" idx="10"/>
          </p:nvPr>
        </p:nvSpPr>
        <p:spPr/>
        <p:txBody>
          <a:bodyPr/>
          <a:lstStyle/>
          <a:p>
            <a:fld id="{D09BA48F-8496-AD41-84E9-0BE49EBFF9C6}" type="slidenum">
              <a:rPr lang="en-US" smtClean="0"/>
              <a:pPr/>
              <a:t>2</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84625814"/>
      </p:ext>
    </p:extLst>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Debrief</a:t>
            </a:r>
            <a:r>
              <a:rPr lang="en-US" baseline="0" dirty="0" smtClean="0"/>
              <a:t> the big problem (the written agenda has a lot of great discussion starters). When discussing the role of the teacher, make sure you point out  the STTS used, circulations, and whatever else is important from the problem.</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These are just suggested </a:t>
            </a:r>
            <a:r>
              <a:rPr lang="en-US" baseline="0" dirty="0" smtClean="0"/>
              <a:t> questions to use  for debrief.  You can add questions or select a different debrief of your choice.</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D09BA48F-8496-AD41-84E9-0BE49EBFF9C6}" type="slidenum">
              <a:rPr lang="en-US" smtClean="0"/>
              <a:pPr/>
              <a:t>20</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84625814"/>
      </p:ext>
    </p:extLst>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r>
              <a:rPr lang="en-US" dirty="0" smtClean="0"/>
              <a:t>Do a brain break somewhere in the walkthrough</a:t>
            </a:r>
            <a:endParaRPr lang="en-US" dirty="0"/>
          </a:p>
        </p:txBody>
      </p:sp>
      <p:sp>
        <p:nvSpPr>
          <p:cNvPr id="4" name="Slide Number Placeholder 3"/>
          <p:cNvSpPr>
            <a:spLocks noGrp="1"/>
          </p:cNvSpPr>
          <p:nvPr>
            <p:ph type="sldNum" sz="quarter" idx="10"/>
          </p:nvPr>
        </p:nvSpPr>
        <p:spPr/>
        <p:txBody>
          <a:bodyPr/>
          <a:lstStyle/>
          <a:p>
            <a:fld id="{D09BA48F-8496-AD41-84E9-0BE49EBFF9C6}" type="slidenum">
              <a:rPr lang="en-US" smtClean="0"/>
              <a:pPr/>
              <a:t>21</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84625814"/>
      </p:ext>
    </p:extLst>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Facilitate a discussion about the chapter content and modeled lesson using the following</a:t>
            </a:r>
          </a:p>
          <a:p>
            <a:endParaRPr lang="en-US" dirty="0" smtClean="0"/>
          </a:p>
          <a:p>
            <a:r>
              <a:rPr lang="en-US" dirty="0" smtClean="0"/>
              <a:t>questions:</a:t>
            </a:r>
          </a:p>
          <a:p>
            <a:endParaRPr lang="en-US" dirty="0" smtClean="0"/>
          </a:p>
          <a:p>
            <a:r>
              <a:rPr lang="en-US" dirty="0" smtClean="0"/>
              <a:t>● What guiding principles were evident as you worked?</a:t>
            </a:r>
          </a:p>
          <a:p>
            <a:endParaRPr lang="en-US" dirty="0" smtClean="0"/>
          </a:p>
          <a:p>
            <a:r>
              <a:rPr lang="en-US" dirty="0" smtClean="0"/>
              <a:t>● How did using a reading strategy/protocol enhance learning/understanding?</a:t>
            </a:r>
          </a:p>
          <a:p>
            <a:endParaRPr lang="en-US" dirty="0" smtClean="0"/>
          </a:p>
          <a:p>
            <a:r>
              <a:rPr lang="en-US" dirty="0" smtClean="0"/>
              <a:t>● What mistakes might happen in this lesson?  How could you and your students learn </a:t>
            </a:r>
          </a:p>
          <a:p>
            <a:endParaRPr lang="en-US" dirty="0" smtClean="0"/>
          </a:p>
          <a:p>
            <a:r>
              <a:rPr lang="en-US" dirty="0" smtClean="0"/>
              <a:t>from these mistakes?  How might learning from mistakes be evident in your </a:t>
            </a:r>
          </a:p>
          <a:p>
            <a:endParaRPr lang="en-US" dirty="0" smtClean="0"/>
          </a:p>
          <a:p>
            <a:r>
              <a:rPr lang="en-US" dirty="0" smtClean="0"/>
              <a:t>classroom? </a:t>
            </a:r>
          </a:p>
          <a:p>
            <a:endParaRPr lang="en-US" dirty="0" smtClean="0"/>
          </a:p>
          <a:p>
            <a:r>
              <a:rPr lang="en-US" dirty="0" smtClean="0"/>
              <a:t>Give participants time after closure discussion to take notes either in the notes section of </a:t>
            </a:r>
          </a:p>
          <a:p>
            <a:endParaRPr lang="en-US" dirty="0" smtClean="0"/>
          </a:p>
          <a:p>
            <a:r>
              <a:rPr lang="en-US" dirty="0" smtClean="0"/>
              <a:t>their personal </a:t>
            </a:r>
            <a:r>
              <a:rPr lang="en-US" dirty="0" err="1" smtClean="0"/>
              <a:t>Ebook</a:t>
            </a:r>
            <a:r>
              <a:rPr lang="en-US" dirty="0" smtClean="0"/>
              <a:t>, on the lesson plan sheet, or to use sticky notes in their TE.</a:t>
            </a:r>
          </a:p>
          <a:p>
            <a:endParaRPr lang="en-US" dirty="0"/>
          </a:p>
        </p:txBody>
      </p:sp>
      <p:sp>
        <p:nvSpPr>
          <p:cNvPr id="4" name="Slide Number Placeholder 3"/>
          <p:cNvSpPr>
            <a:spLocks noGrp="1"/>
          </p:cNvSpPr>
          <p:nvPr>
            <p:ph type="sldNum" sz="quarter" idx="10"/>
          </p:nvPr>
        </p:nvSpPr>
        <p:spPr/>
        <p:txBody>
          <a:bodyPr/>
          <a:lstStyle/>
          <a:p>
            <a:fld id="{D09BA48F-8496-AD41-84E9-0BE49EBFF9C6}" type="slidenum">
              <a:rPr lang="en-US" smtClean="0"/>
              <a:pPr/>
              <a:t>22</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84625814"/>
      </p:ext>
    </p:extLst>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Study Team and Teaching Strategies </a:t>
            </a:r>
            <a:r>
              <a:rPr lang="en-US" sz="1200" kern="1200" dirty="0" smtClean="0">
                <a:solidFill>
                  <a:schemeClr val="tx1"/>
                </a:solidFill>
                <a:effectLst/>
                <a:latin typeface="+mn-lt"/>
                <a:ea typeface="+mn-ea"/>
                <a:cs typeface="+mn-cs"/>
              </a:rPr>
              <a:t>are used in the classroom to help promote certain behaviors and help address certain issues.  </a:t>
            </a:r>
          </a:p>
          <a:p>
            <a:r>
              <a:rPr lang="en-US" sz="1200" kern="1200" dirty="0" smtClean="0">
                <a:solidFill>
                  <a:schemeClr val="tx1"/>
                </a:solidFill>
                <a:effectLst/>
                <a:latin typeface="+mn-lt"/>
                <a:ea typeface="+mn-ea"/>
                <a:cs typeface="+mn-cs"/>
              </a:rPr>
              <a:t>Effective use of </a:t>
            </a:r>
            <a:r>
              <a:rPr lang="en-US" sz="1200" b="1" kern="1200" dirty="0" smtClean="0">
                <a:solidFill>
                  <a:schemeClr val="tx1"/>
                </a:solidFill>
                <a:effectLst/>
                <a:latin typeface="+mn-lt"/>
                <a:ea typeface="+mn-ea"/>
                <a:cs typeface="+mn-cs"/>
              </a:rPr>
              <a:t>STTS</a:t>
            </a:r>
            <a:r>
              <a:rPr lang="en-US" sz="1200" kern="1200" dirty="0" smtClean="0">
                <a:solidFill>
                  <a:schemeClr val="tx1"/>
                </a:solidFill>
                <a:effectLst/>
                <a:latin typeface="+mn-lt"/>
                <a:ea typeface="+mn-ea"/>
                <a:cs typeface="+mn-cs"/>
              </a:rPr>
              <a:t>s will help to: Pick four</a:t>
            </a:r>
            <a:r>
              <a:rPr lang="en-US" sz="1200" kern="1200" baseline="0" dirty="0" smtClean="0">
                <a:solidFill>
                  <a:schemeClr val="tx1"/>
                </a:solidFill>
                <a:effectLst/>
                <a:latin typeface="+mn-lt"/>
                <a:ea typeface="+mn-ea"/>
                <a:cs typeface="+mn-cs"/>
              </a:rPr>
              <a:t> of the six (next </a:t>
            </a:r>
            <a:r>
              <a:rPr lang="en-US" sz="1200" kern="1200" baseline="0" dirty="0" err="1" smtClean="0">
                <a:solidFill>
                  <a:schemeClr val="tx1"/>
                </a:solidFill>
                <a:effectLst/>
                <a:latin typeface="+mn-lt"/>
                <a:ea typeface="+mn-ea"/>
                <a:cs typeface="+mn-cs"/>
              </a:rPr>
              <a:t>ppt</a:t>
            </a:r>
            <a:r>
              <a:rPr lang="en-US" sz="1200" kern="1200" baseline="0" dirty="0" smtClean="0">
                <a:solidFill>
                  <a:schemeClr val="tx1"/>
                </a:solidFill>
                <a:effectLst/>
                <a:latin typeface="+mn-lt"/>
                <a:ea typeface="+mn-ea"/>
                <a:cs typeface="+mn-cs"/>
              </a:rPr>
              <a:t> slide will have all six)</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1) promote Team Work</a:t>
            </a:r>
          </a:p>
          <a:p>
            <a:r>
              <a:rPr lang="en-US" sz="1200" kern="1200" dirty="0" smtClean="0">
                <a:solidFill>
                  <a:schemeClr val="tx1"/>
                </a:solidFill>
                <a:effectLst/>
                <a:latin typeface="+mn-lt"/>
                <a:ea typeface="+mn-ea"/>
                <a:cs typeface="+mn-cs"/>
              </a:rPr>
              <a:t>      2) assess Math Understanding</a:t>
            </a:r>
          </a:p>
          <a:p>
            <a:r>
              <a:rPr lang="en-US" sz="1200" kern="1200" dirty="0" smtClean="0">
                <a:solidFill>
                  <a:schemeClr val="tx1"/>
                </a:solidFill>
                <a:effectLst/>
                <a:latin typeface="+mn-lt"/>
                <a:ea typeface="+mn-ea"/>
                <a:cs typeface="+mn-cs"/>
              </a:rPr>
              <a:t>      3) address Status Issues </a:t>
            </a:r>
          </a:p>
          <a:p>
            <a:r>
              <a:rPr lang="en-US" sz="1200" kern="1200" dirty="0" smtClean="0">
                <a:solidFill>
                  <a:schemeClr val="tx1"/>
                </a:solidFill>
                <a:effectLst/>
                <a:latin typeface="+mn-lt"/>
                <a:ea typeface="+mn-ea"/>
                <a:cs typeface="+mn-cs"/>
              </a:rPr>
              <a:t>      4) enhance and encourage Communication</a:t>
            </a:r>
          </a:p>
          <a:p>
            <a:r>
              <a:rPr lang="en-US" sz="1200" kern="1200" dirty="0" smtClean="0">
                <a:solidFill>
                  <a:schemeClr val="tx1"/>
                </a:solidFill>
                <a:effectLst/>
                <a:latin typeface="+mn-lt"/>
                <a:ea typeface="+mn-ea"/>
                <a:cs typeface="+mn-cs"/>
              </a:rPr>
              <a:t>      5) highlight the Mathematical Practices</a:t>
            </a:r>
          </a:p>
          <a:p>
            <a:r>
              <a:rPr lang="en-US" sz="1200" kern="1200" dirty="0" smtClean="0">
                <a:solidFill>
                  <a:schemeClr val="tx1"/>
                </a:solidFill>
                <a:effectLst/>
                <a:latin typeface="+mn-lt"/>
                <a:ea typeface="+mn-ea"/>
                <a:cs typeface="+mn-cs"/>
              </a:rPr>
              <a:t>      6) address Growth Mindset</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Please read the detailed</a:t>
            </a:r>
            <a:r>
              <a:rPr lang="en-US" sz="1200" kern="1200" baseline="0" dirty="0" smtClean="0">
                <a:solidFill>
                  <a:schemeClr val="tx1"/>
                </a:solidFill>
                <a:effectLst/>
                <a:latin typeface="+mn-lt"/>
                <a:ea typeface="+mn-ea"/>
                <a:cs typeface="+mn-cs"/>
              </a:rPr>
              <a:t> agenda for this activity.</a:t>
            </a:r>
          </a:p>
          <a:p>
            <a:r>
              <a:rPr lang="en-US" sz="1200" kern="1200" dirty="0" smtClean="0">
                <a:solidFill>
                  <a:schemeClr val="tx1"/>
                </a:solidFill>
                <a:effectLst/>
                <a:latin typeface="+mn-lt"/>
                <a:ea typeface="+mn-ea"/>
                <a:cs typeface="+mn-cs"/>
              </a:rPr>
              <a:t>.</a:t>
            </a:r>
            <a:r>
              <a:rPr lang="en-US" dirty="0" smtClean="0">
                <a:effectLst/>
              </a:rPr>
              <a:t> </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D09BA48F-8496-AD41-84E9-0BE49EBFF9C6}" type="slidenum">
              <a:rPr lang="en-US" smtClean="0"/>
              <a:pPr/>
              <a:t>23</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84625814"/>
      </p:ext>
    </p:extLst>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Pick only four of the six.</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Please read the detailed</a:t>
            </a:r>
            <a:r>
              <a:rPr lang="en-US" sz="1200" kern="1200" baseline="0" dirty="0" smtClean="0">
                <a:solidFill>
                  <a:schemeClr val="tx1"/>
                </a:solidFill>
                <a:effectLst/>
                <a:latin typeface="+mn-lt"/>
                <a:ea typeface="+mn-ea"/>
                <a:cs typeface="+mn-cs"/>
              </a:rPr>
              <a:t> agenda for this activity.</a:t>
            </a:r>
          </a:p>
          <a:p>
            <a:endParaRPr lang="en-US" sz="1200" kern="1200" baseline="0" dirty="0" smtClean="0">
              <a:solidFill>
                <a:schemeClr val="tx1"/>
              </a:solidFill>
              <a:effectLst/>
              <a:latin typeface="+mn-lt"/>
              <a:ea typeface="+mn-ea"/>
              <a:cs typeface="+mn-cs"/>
            </a:endParaRPr>
          </a:p>
          <a:p>
            <a:r>
              <a:rPr lang="en-US" sz="1200" kern="1200" baseline="0" dirty="0" smtClean="0">
                <a:solidFill>
                  <a:schemeClr val="tx1"/>
                </a:solidFill>
                <a:effectLst/>
                <a:latin typeface="+mn-lt"/>
                <a:ea typeface="+mn-ea"/>
                <a:cs typeface="+mn-cs"/>
              </a:rPr>
              <a:t>Closure-Have a s</a:t>
            </a:r>
            <a:r>
              <a:rPr lang="en-US" sz="1200" kern="1200" dirty="0" smtClean="0">
                <a:solidFill>
                  <a:schemeClr val="tx1"/>
                </a:solidFill>
                <a:effectLst/>
                <a:latin typeface="+mn-lt"/>
                <a:ea typeface="+mn-ea"/>
                <a:cs typeface="+mn-cs"/>
              </a:rPr>
              <a:t>hort discussion on obvious different placement(s) of STTS among teams.  Have teams give their rationales on placement(s).</a:t>
            </a:r>
            <a:r>
              <a:rPr lang="en-US" dirty="0" smtClean="0">
                <a:effectLst/>
              </a:rPr>
              <a:t> </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D09BA48F-8496-AD41-84E9-0BE49EBFF9C6}" type="slidenum">
              <a:rPr lang="en-US" smtClean="0"/>
              <a:pPr/>
              <a:t>24</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84625814"/>
      </p:ext>
    </p:extLst>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There are three closing reflections, each approximately 20 minutes. 1/3</a:t>
            </a:r>
          </a:p>
          <a:p>
            <a:r>
              <a:rPr lang="en-US" sz="1200" kern="1200" dirty="0" smtClean="0">
                <a:solidFill>
                  <a:schemeClr val="tx1"/>
                </a:solidFill>
                <a:effectLst/>
                <a:latin typeface="+mn-lt"/>
                <a:ea typeface="+mn-ea"/>
                <a:cs typeface="+mn-cs"/>
              </a:rPr>
              <a:t>Give each team one copy of the entire set of the  Guiding Principles Scenarios (A through G).  Assign each team one scenario in order to determine which Guiding Principle(s) it best  matches and to answer the questions that are asked with the scenario. Then after about 10 minutes have them share their scenario, the matching principle and their solution to the situation.  You could use the </a:t>
            </a:r>
            <a:r>
              <a:rPr lang="en-US" sz="1200" b="1" i="1" kern="1200" dirty="0" smtClean="0">
                <a:solidFill>
                  <a:schemeClr val="tx1"/>
                </a:solidFill>
                <a:effectLst/>
                <a:latin typeface="+mn-lt"/>
                <a:ea typeface="+mn-ea"/>
                <a:cs typeface="+mn-cs"/>
              </a:rPr>
              <a:t>Traveling Salesman</a:t>
            </a:r>
            <a:r>
              <a:rPr lang="en-US" sz="1200" kern="1200" dirty="0" smtClean="0">
                <a:solidFill>
                  <a:schemeClr val="tx1"/>
                </a:solidFill>
                <a:effectLst/>
                <a:latin typeface="+mn-lt"/>
                <a:ea typeface="+mn-ea"/>
                <a:cs typeface="+mn-cs"/>
              </a:rPr>
              <a:t> in order to share out. </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D09BA48F-8496-AD41-84E9-0BE49EBFF9C6}" type="slidenum">
              <a:rPr lang="en-US" smtClean="0"/>
              <a:pPr/>
              <a:t>25</a:t>
            </a:fld>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84625814"/>
      </p:ext>
    </p:extLst>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Reflection 2/3 -Have the participants look back over the chapters they have completed.  Create a list of the concepts and skills that students have had the opportunity to master this year.  Create a second list of concepts and skills that are still being developed.  And, create a third list of concepts and skills that students have not yet been exposed to this year. Create a plan of how that missing content will affect your students next  year.  Possibly write a letter to the next year’s teachers of what you would recommend or have a conversation if they are all in the room.   Another option:   Have the participant write a plan for next year considering how they might do things differently.</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D09BA48F-8496-AD41-84E9-0BE49EBFF9C6}" type="slidenum">
              <a:rPr lang="en-US" smtClean="0"/>
              <a:pPr/>
              <a:t>26</a:t>
            </a:fld>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84625814"/>
      </p:ext>
    </p:extLst>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Reflection.</a:t>
            </a:r>
            <a:r>
              <a:rPr lang="en-US" baseline="0" dirty="0" smtClean="0"/>
              <a:t>  3/3</a:t>
            </a:r>
          </a:p>
          <a:p>
            <a:endParaRPr lang="en-US" baseline="0" dirty="0" smtClean="0"/>
          </a:p>
          <a:p>
            <a:r>
              <a:rPr lang="en-US" baseline="0" dirty="0" smtClean="0"/>
              <a:t>You will need envelopes that the participants will need to self address OR you will need to send a request to your participants through GSMU to bring a stamped self addressed envelope.   You will have to send these letters out in July or tell them to put their letter in a place where they can read it before the beginning of the new school year.</a:t>
            </a:r>
            <a:endParaRPr lang="en-US" dirty="0"/>
          </a:p>
        </p:txBody>
      </p:sp>
      <p:sp>
        <p:nvSpPr>
          <p:cNvPr id="4" name="Slide Number Placeholder 3"/>
          <p:cNvSpPr>
            <a:spLocks noGrp="1"/>
          </p:cNvSpPr>
          <p:nvPr>
            <p:ph type="sldNum" sz="quarter" idx="10"/>
          </p:nvPr>
        </p:nvSpPr>
        <p:spPr/>
        <p:txBody>
          <a:bodyPr/>
          <a:lstStyle/>
          <a:p>
            <a:fld id="{D09BA48F-8496-AD41-84E9-0BE49EBFF9C6}" type="slidenum">
              <a:rPr lang="en-US" smtClean="0"/>
              <a:pPr/>
              <a:t>27</a:t>
            </a:fld>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84625814"/>
      </p:ext>
    </p:extLst>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Revisit Teacher Inventory </a:t>
            </a:r>
            <a:r>
              <a:rPr lang="en-US" sz="1200" kern="1200" dirty="0" smtClean="0">
                <a:solidFill>
                  <a:schemeClr val="tx1"/>
                </a:solidFill>
                <a:effectLst/>
                <a:latin typeface="+mn-lt"/>
                <a:ea typeface="+mn-ea"/>
                <a:cs typeface="+mn-cs"/>
              </a:rPr>
              <a:t>- Project the Pre Teacher Inventory graph from Day 1 and the Post Teacher Inventory graph from this morning’s responses.</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D09BA48F-8496-AD41-84E9-0BE49EBFF9C6}" type="slidenum">
              <a:rPr lang="en-US" smtClean="0"/>
              <a:pPr/>
              <a:t>28</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84625814"/>
      </p:ext>
    </p:extLst>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“Let’s do a final whip around where we each share the most impactful</a:t>
            </a:r>
            <a:r>
              <a:rPr lang="en-US" baseline="0" dirty="0" smtClean="0"/>
              <a:t> change we have made in our own teaching strategies this year.”</a:t>
            </a:r>
            <a:endParaRPr lang="en-US" dirty="0" smtClean="0"/>
          </a:p>
          <a:p>
            <a:endParaRPr lang="en-US" dirty="0"/>
          </a:p>
        </p:txBody>
      </p:sp>
      <p:sp>
        <p:nvSpPr>
          <p:cNvPr id="4" name="Slide Number Placeholder 3"/>
          <p:cNvSpPr>
            <a:spLocks noGrp="1"/>
          </p:cNvSpPr>
          <p:nvPr>
            <p:ph type="sldNum" sz="quarter" idx="10"/>
          </p:nvPr>
        </p:nvSpPr>
        <p:spPr/>
        <p:txBody>
          <a:bodyPr/>
          <a:lstStyle/>
          <a:p>
            <a:fld id="{D09BA48F-8496-AD41-84E9-0BE49EBFF9C6}" type="slidenum">
              <a:rPr lang="en-US" smtClean="0"/>
              <a:pPr/>
              <a:t>29</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84625814"/>
      </p:ext>
    </p:extLst>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sz="1200" dirty="0" smtClean="0">
                <a:latin typeface="Arial" pitchFamily="-108" charset="0"/>
                <a:ea typeface="ＭＳ Ｐゴシック" pitchFamily="-108" charset="-128"/>
                <a:cs typeface="ＭＳ Ｐゴシック" pitchFamily="-108" charset="-128"/>
              </a:rPr>
              <a:t>Put your daily agenda on </a:t>
            </a:r>
            <a:r>
              <a:rPr lang="en-US" sz="1200" smtClean="0">
                <a:latin typeface="Arial" pitchFamily="-108" charset="0"/>
                <a:ea typeface="ＭＳ Ｐゴシック" pitchFamily="-108" charset="-128"/>
                <a:cs typeface="ＭＳ Ｐゴシック" pitchFamily="-108" charset="-128"/>
              </a:rPr>
              <a:t>this slide</a:t>
            </a:r>
            <a:r>
              <a:rPr lang="en-US" sz="1200" baseline="0" smtClean="0">
                <a:latin typeface="Arial" pitchFamily="-108" charset="0"/>
                <a:ea typeface="ＭＳ Ｐゴシック" pitchFamily="-108" charset="-128"/>
                <a:cs typeface="ＭＳ Ｐゴシック" pitchFamily="-108" charset="-128"/>
              </a:rPr>
              <a:t>.</a:t>
            </a:r>
            <a:endParaRPr lang="en-US" sz="1200" dirty="0" smtClean="0">
              <a:latin typeface="Arial" pitchFamily="-108" charset="0"/>
              <a:ea typeface="ＭＳ Ｐゴシック" pitchFamily="-108" charset="-128"/>
              <a:cs typeface="ＭＳ Ｐゴシック" pitchFamily="-108" charset="-128"/>
            </a:endParaRPr>
          </a:p>
          <a:p>
            <a:endParaRPr lang="en-US" dirty="0" smtClean="0"/>
          </a:p>
          <a:p>
            <a:endParaRPr lang="en-US" dirty="0"/>
          </a:p>
        </p:txBody>
      </p:sp>
      <p:sp>
        <p:nvSpPr>
          <p:cNvPr id="4" name="Slide Number Placeholder 3"/>
          <p:cNvSpPr>
            <a:spLocks noGrp="1"/>
          </p:cNvSpPr>
          <p:nvPr>
            <p:ph type="sldNum" sz="quarter" idx="10"/>
          </p:nvPr>
        </p:nvSpPr>
        <p:spPr/>
        <p:txBody>
          <a:bodyPr/>
          <a:lstStyle/>
          <a:p>
            <a:fld id="{D09BA48F-8496-AD41-84E9-0BE49EBFF9C6}" type="slidenum">
              <a:rPr lang="en-US" smtClean="0"/>
              <a:pPr/>
              <a:t>3</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84625814"/>
      </p:ext>
    </p:extLst>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participants have a network of teachers they have been working with</a:t>
            </a:r>
            <a:r>
              <a:rPr lang="en-US" baseline="0" dirty="0" smtClean="0"/>
              <a:t> for the last eight PD days – they should continue to collaborate with them.</a:t>
            </a:r>
            <a:endParaRPr lang="en-US" dirty="0" smtClean="0"/>
          </a:p>
          <a:p>
            <a:pPr lvl="0"/>
            <a:r>
              <a:rPr lang="en-US" sz="1200" u="none" strike="noStrike" kern="1200" dirty="0" smtClean="0">
                <a:solidFill>
                  <a:schemeClr val="tx1"/>
                </a:solidFill>
                <a:effectLst/>
                <a:latin typeface="+mn-lt"/>
                <a:ea typeface="+mn-ea"/>
                <a:cs typeface="+mn-cs"/>
              </a:rPr>
              <a:t>Remind participants to put all notes about math problems in their teacher edition and to keep adding notes throughout the year. </a:t>
            </a:r>
            <a:endParaRPr lang="en-US" u="none" strike="noStrike" dirty="0" smtClean="0">
              <a:effectLst/>
            </a:endParaRP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 </a:t>
            </a:r>
          </a:p>
          <a:p>
            <a:pPr lvl="0" fontAlgn="base"/>
            <a:r>
              <a:rPr lang="en-US" sz="1200" kern="1200" dirty="0" smtClean="0">
                <a:solidFill>
                  <a:schemeClr val="tx1"/>
                </a:solidFill>
                <a:effectLst/>
                <a:latin typeface="+mn-lt"/>
                <a:ea typeface="+mn-ea"/>
                <a:cs typeface="+mn-cs"/>
              </a:rPr>
              <a:t>.</a:t>
            </a:r>
          </a:p>
          <a:p>
            <a:r>
              <a:rPr lang="en-US" sz="1200" kern="1200" dirty="0" smtClean="0">
                <a:solidFill>
                  <a:schemeClr val="tx1"/>
                </a:solidFill>
                <a:effectLst/>
                <a:latin typeface="+mn-lt"/>
                <a:ea typeface="+mn-ea"/>
                <a:cs typeface="+mn-cs"/>
              </a:rPr>
              <a:t> </a:t>
            </a:r>
          </a:p>
          <a:p>
            <a:pPr lvl="0" fontAlgn="base"/>
            <a:r>
              <a:rPr lang="en-US" sz="1200" kern="1200" dirty="0" smtClean="0">
                <a:solidFill>
                  <a:schemeClr val="tx1"/>
                </a:solidFill>
                <a:effectLst/>
                <a:latin typeface="+mn-lt"/>
                <a:ea typeface="+mn-ea"/>
                <a:cs typeface="+mn-cs"/>
              </a:rPr>
              <a:t>Brief Day 8 feedback form for your use when writing your TL report</a:t>
            </a:r>
          </a:p>
          <a:p>
            <a:r>
              <a:rPr lang="en-US" sz="1200" kern="1200" dirty="0" smtClean="0">
                <a:solidFill>
                  <a:schemeClr val="tx1"/>
                </a:solidFill>
                <a:effectLst/>
                <a:latin typeface="+mn-lt"/>
                <a:ea typeface="+mn-ea"/>
                <a:cs typeface="+mn-cs"/>
              </a:rPr>
              <a:t> </a:t>
            </a:r>
          </a:p>
          <a:p>
            <a:pPr lvl="0" fontAlgn="base"/>
            <a:r>
              <a:rPr lang="en-US" sz="1200" b="1" kern="1200" dirty="0" err="1" smtClean="0">
                <a:solidFill>
                  <a:schemeClr val="tx1"/>
                </a:solidFill>
                <a:effectLst/>
                <a:latin typeface="+mn-lt"/>
                <a:ea typeface="+mn-ea"/>
                <a:cs typeface="+mn-cs"/>
              </a:rPr>
              <a:t>GoSignMeUp</a:t>
            </a:r>
            <a:r>
              <a:rPr lang="en-US" sz="1200" b="1" kern="1200" dirty="0" smtClean="0">
                <a:solidFill>
                  <a:schemeClr val="tx1"/>
                </a:solidFill>
                <a:effectLst/>
                <a:latin typeface="+mn-lt"/>
                <a:ea typeface="+mn-ea"/>
                <a:cs typeface="+mn-cs"/>
              </a:rPr>
              <a:t> will send out a feedback form to the participants. When returned, the participant’s certificates will be sent out.</a:t>
            </a:r>
            <a:endParaRPr lang="en-US" sz="1200" kern="1200" dirty="0" smtClean="0">
              <a:solidFill>
                <a:schemeClr val="tx1"/>
              </a:solidFill>
              <a:effectLst/>
              <a:latin typeface="+mn-lt"/>
              <a:ea typeface="+mn-ea"/>
              <a:cs typeface="+mn-cs"/>
            </a:endParaRPr>
          </a:p>
          <a:p>
            <a:r>
              <a:rPr lang="en-US" baseline="0" dirty="0" smtClean="0"/>
              <a:t>Do your final attendance of GSMU – don</a:t>
            </a:r>
            <a:r>
              <a:rPr lang="fr-FR" baseline="0" dirty="0" smtClean="0"/>
              <a:t>’</a:t>
            </a:r>
            <a:r>
              <a:rPr lang="en-US" baseline="0" dirty="0" smtClean="0"/>
              <a:t>t’ forget to finalize your attendance, write your workshop report.  Send your timesheet and sign in sheet to your RC, as well as payroll at </a:t>
            </a:r>
            <a:r>
              <a:rPr lang="en-US" baseline="0" dirty="0" err="1" smtClean="0"/>
              <a:t>cpm.org</a:t>
            </a:r>
            <a:r>
              <a:rPr lang="en-US" baseline="0" dirty="0" smtClean="0"/>
              <a:t>.  </a:t>
            </a:r>
            <a:endParaRPr lang="en-US" dirty="0"/>
          </a:p>
        </p:txBody>
      </p:sp>
      <p:sp>
        <p:nvSpPr>
          <p:cNvPr id="4" name="Slide Number Placeholder 3"/>
          <p:cNvSpPr>
            <a:spLocks noGrp="1"/>
          </p:cNvSpPr>
          <p:nvPr>
            <p:ph type="sldNum" sz="quarter" idx="10"/>
          </p:nvPr>
        </p:nvSpPr>
        <p:spPr/>
        <p:txBody>
          <a:bodyPr/>
          <a:lstStyle/>
          <a:p>
            <a:fld id="{D09BA48F-8496-AD41-84E9-0BE49EBFF9C6}" type="slidenum">
              <a:rPr lang="en-US" smtClean="0"/>
              <a:pPr/>
              <a:t>30</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84625814"/>
      </p:ext>
    </p:extLst>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Closure</a:t>
            </a:r>
            <a:r>
              <a:rPr lang="en-US" baseline="0" dirty="0" smtClean="0"/>
              <a:t> video – Keep Moving Forward</a:t>
            </a:r>
            <a:endParaRPr lang="en-US" dirty="0" smtClean="0"/>
          </a:p>
          <a:p>
            <a:endParaRPr lang="en-US" dirty="0"/>
          </a:p>
        </p:txBody>
      </p:sp>
      <p:sp>
        <p:nvSpPr>
          <p:cNvPr id="4" name="Slide Number Placeholder 3"/>
          <p:cNvSpPr>
            <a:spLocks noGrp="1"/>
          </p:cNvSpPr>
          <p:nvPr>
            <p:ph type="sldNum" sz="quarter" idx="10"/>
          </p:nvPr>
        </p:nvSpPr>
        <p:spPr/>
        <p:txBody>
          <a:bodyPr/>
          <a:lstStyle/>
          <a:p>
            <a:fld id="{D09BA48F-8496-AD41-84E9-0BE49EBFF9C6}" type="slidenum">
              <a:rPr lang="en-US" smtClean="0"/>
              <a:pPr/>
              <a:t>31</a:t>
            </a:fld>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84625814"/>
      </p:ext>
    </p:extLst>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endParaRPr lang="en-US" dirty="0"/>
          </a:p>
        </p:txBody>
      </p:sp>
      <p:sp>
        <p:nvSpPr>
          <p:cNvPr id="4" name="Slide Number Placeholder 3"/>
          <p:cNvSpPr>
            <a:spLocks noGrp="1"/>
          </p:cNvSpPr>
          <p:nvPr>
            <p:ph type="sldNum" sz="quarter" idx="10"/>
          </p:nvPr>
        </p:nvSpPr>
        <p:spPr/>
        <p:txBody>
          <a:bodyPr/>
          <a:lstStyle/>
          <a:p>
            <a:fld id="{D09BA48F-8496-AD41-84E9-0BE49EBFF9C6}" type="slidenum">
              <a:rPr lang="en-US" smtClean="0"/>
              <a:pPr/>
              <a:t>32</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84625814"/>
      </p:ext>
    </p:extLst>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r>
              <a:rPr lang="en-US" dirty="0" smtClean="0"/>
              <a:t>Choose an icebreaker to use with your participants</a:t>
            </a:r>
            <a:endParaRPr lang="en-US" dirty="0"/>
          </a:p>
        </p:txBody>
      </p:sp>
      <p:sp>
        <p:nvSpPr>
          <p:cNvPr id="4" name="Slide Number Placeholder 3"/>
          <p:cNvSpPr>
            <a:spLocks noGrp="1"/>
          </p:cNvSpPr>
          <p:nvPr>
            <p:ph type="sldNum" sz="quarter" idx="10"/>
          </p:nvPr>
        </p:nvSpPr>
        <p:spPr/>
        <p:txBody>
          <a:bodyPr/>
          <a:lstStyle/>
          <a:p>
            <a:fld id="{D09BA48F-8496-AD41-84E9-0BE49EBFF9C6}" type="slidenum">
              <a:rPr lang="en-US" smtClean="0"/>
              <a:pPr/>
              <a:t>4</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84625814"/>
      </p:ext>
    </p:extLst>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err="1" smtClean="0"/>
              <a:t>ave</a:t>
            </a:r>
            <a:r>
              <a:rPr lang="en-US" dirty="0" smtClean="0"/>
              <a:t> participants think and</a:t>
            </a:r>
            <a:r>
              <a:rPr lang="en-US" baseline="0" dirty="0" smtClean="0"/>
              <a:t> ink for a few minutes in regards to the questions before they move into the pair, share.</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D09BA48F-8496-AD41-84E9-0BE49EBFF9C6}" type="slidenum">
              <a:rPr lang="en-US" smtClean="0"/>
              <a:pPr/>
              <a:t>5</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84625814"/>
      </p:ext>
    </p:extLst>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endParaRPr lang="en-US" dirty="0"/>
          </a:p>
        </p:txBody>
      </p:sp>
      <p:sp>
        <p:nvSpPr>
          <p:cNvPr id="4" name="Slide Number Placeholder 3"/>
          <p:cNvSpPr>
            <a:spLocks noGrp="1"/>
          </p:cNvSpPr>
          <p:nvPr>
            <p:ph type="sldNum" sz="quarter" idx="10"/>
          </p:nvPr>
        </p:nvSpPr>
        <p:spPr/>
        <p:txBody>
          <a:bodyPr/>
          <a:lstStyle/>
          <a:p>
            <a:fld id="{D09BA48F-8496-AD41-84E9-0BE49EBFF9C6}" type="slidenum">
              <a:rPr lang="en-US" smtClean="0"/>
              <a:pPr/>
              <a:t>6</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84625814"/>
      </p:ext>
    </p:extLst>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 you have to do more than one walkthrough today,</a:t>
            </a:r>
            <a:r>
              <a:rPr lang="en-US" baseline="0" dirty="0" smtClean="0"/>
              <a:t> you might want to do the big problem and closure as a part of your walkthrough.</a:t>
            </a:r>
          </a:p>
          <a:p>
            <a:r>
              <a:rPr lang="en-US" dirty="0" smtClean="0"/>
              <a:t>If possible include as many STTS as possible</a:t>
            </a:r>
            <a:r>
              <a:rPr lang="en-US" baseline="0" dirty="0" smtClean="0"/>
              <a:t> And don’t forget to debrief the problem.  Focus on the STTS and formative assessment.</a:t>
            </a:r>
            <a:endParaRPr lang="en-US" dirty="0" smtClean="0"/>
          </a:p>
          <a:p>
            <a:endParaRPr lang="en-US" dirty="0"/>
          </a:p>
        </p:txBody>
      </p:sp>
      <p:sp>
        <p:nvSpPr>
          <p:cNvPr id="4" name="Slide Number Placeholder 3"/>
          <p:cNvSpPr>
            <a:spLocks noGrp="1"/>
          </p:cNvSpPr>
          <p:nvPr>
            <p:ph type="sldNum" sz="quarter" idx="10"/>
          </p:nvPr>
        </p:nvSpPr>
        <p:spPr/>
        <p:txBody>
          <a:bodyPr/>
          <a:lstStyle/>
          <a:p>
            <a:fld id="{D09BA48F-8496-AD41-84E9-0BE49EBFF9C6}" type="slidenum">
              <a:rPr lang="en-US" smtClean="0"/>
              <a:pPr/>
              <a:t>7</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84625814"/>
      </p:ext>
    </p:extLst>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Debrief</a:t>
            </a:r>
            <a:r>
              <a:rPr lang="en-US" baseline="0" dirty="0" smtClean="0"/>
              <a:t> the big problem (the written agenda has a lot of great discussion starters). When discussing the role of the teacher, make sure you point out  the STTS used, circulations, and whatever else is important from the problem.</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These are just suggested </a:t>
            </a:r>
            <a:r>
              <a:rPr lang="en-US" baseline="0" dirty="0" smtClean="0"/>
              <a:t> questions to use  for debrief.  You can add questions or select a different debrief of your choice.</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D09BA48F-8496-AD41-84E9-0BE49EBFF9C6}" type="slidenum">
              <a:rPr lang="en-US" smtClean="0"/>
              <a:pPr/>
              <a:t>8</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84625814"/>
      </p:ext>
    </p:extLst>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should not take</a:t>
            </a:r>
            <a:r>
              <a:rPr lang="en-US" baseline="0" dirty="0" smtClean="0"/>
              <a:t> more than 10 minutes.  Please read detailed agenda for more information</a:t>
            </a:r>
            <a:endParaRPr lang="en-US" dirty="0" smtClean="0"/>
          </a:p>
          <a:p>
            <a:endParaRPr lang="en-US" dirty="0"/>
          </a:p>
        </p:txBody>
      </p:sp>
      <p:sp>
        <p:nvSpPr>
          <p:cNvPr id="4" name="Slide Number Placeholder 3"/>
          <p:cNvSpPr>
            <a:spLocks noGrp="1"/>
          </p:cNvSpPr>
          <p:nvPr>
            <p:ph type="sldNum" sz="quarter" idx="10"/>
          </p:nvPr>
        </p:nvSpPr>
        <p:spPr/>
        <p:txBody>
          <a:bodyPr/>
          <a:lstStyle/>
          <a:p>
            <a:fld id="{D09BA48F-8496-AD41-84E9-0BE49EBFF9C6}" type="slidenum">
              <a:rPr lang="en-US" smtClean="0"/>
              <a:pPr/>
              <a:t>9</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846258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audio" Target="../media/audio1.bin"/><Relationship Id="rId2"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A60A663-6543-EE41-ACEF-5F1103D6E0E3}" type="datetimeFigureOut">
              <a:rPr lang="en-US" smtClean="0"/>
              <a:pPr/>
              <a:t>3/4/16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B9D96AE-94ED-3D46-BDB3-58BD736C7781}"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A60A663-6543-EE41-ACEF-5F1103D6E0E3}" type="datetimeFigureOut">
              <a:rPr lang="en-US" smtClean="0"/>
              <a:pPr/>
              <a:t>3/4/16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B9D96AE-94ED-3D46-BDB3-58BD736C7781}"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A60A663-6543-EE41-ACEF-5F1103D6E0E3}" type="datetimeFigureOut">
              <a:rPr lang="en-US" smtClean="0"/>
              <a:pPr/>
              <a:t>3/4/16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B9D96AE-94ED-3D46-BDB3-58BD736C7781}"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350838"/>
            <a:ext cx="7772400" cy="114300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698500" y="1665288"/>
            <a:ext cx="3810000" cy="4114800"/>
          </a:xfrm>
        </p:spPr>
        <p:txBody>
          <a:bodyPr/>
          <a:lstStyle/>
          <a:p>
            <a:pPr lvl="0"/>
            <a:r>
              <a:rPr lang="en-US" noProof="0" smtClean="0"/>
              <a:t>Click icon to add clip art</a:t>
            </a:r>
          </a:p>
        </p:txBody>
      </p:sp>
      <p:sp>
        <p:nvSpPr>
          <p:cNvPr id="4" name="Text Placeholder 3"/>
          <p:cNvSpPr>
            <a:spLocks noGrp="1"/>
          </p:cNvSpPr>
          <p:nvPr>
            <p:ph type="body" sz="half" idx="2"/>
          </p:nvPr>
        </p:nvSpPr>
        <p:spPr>
          <a:xfrm>
            <a:off x="4660900" y="1665288"/>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
          <p:cNvSpPr>
            <a:spLocks noGrp="1" noChangeArrowheads="1"/>
          </p:cNvSpPr>
          <p:nvPr>
            <p:ph type="dt" sz="half" idx="10"/>
          </p:nvPr>
        </p:nvSpPr>
        <p:spPr/>
        <p:txBody>
          <a:bodyPr/>
          <a:lstStyle>
            <a:lvl1pPr>
              <a:defRPr/>
            </a:lvl1pPr>
          </a:lstStyle>
          <a:p>
            <a:pPr>
              <a:defRPr/>
            </a:pPr>
            <a:endParaRPr lang="en-US"/>
          </a:p>
        </p:txBody>
      </p:sp>
      <p:sp>
        <p:nvSpPr>
          <p:cNvPr id="6" name="Rectangle 11"/>
          <p:cNvSpPr>
            <a:spLocks noGrp="1" noChangeArrowheads="1"/>
          </p:cNvSpPr>
          <p:nvPr>
            <p:ph type="ftr" sz="quarter" idx="11"/>
          </p:nvPr>
        </p:nvSpPr>
        <p:spPr/>
        <p:txBody>
          <a:bodyPr/>
          <a:lstStyle>
            <a:lvl1pPr>
              <a:defRPr/>
            </a:lvl1pPr>
          </a:lstStyle>
          <a:p>
            <a:pPr>
              <a:defRPr/>
            </a:pPr>
            <a:endParaRPr lang="en-US"/>
          </a:p>
        </p:txBody>
      </p:sp>
      <p:sp>
        <p:nvSpPr>
          <p:cNvPr id="7" name="Rectangle 12"/>
          <p:cNvSpPr>
            <a:spLocks noGrp="1" noChangeArrowheads="1"/>
          </p:cNvSpPr>
          <p:nvPr>
            <p:ph type="sldNum" sz="quarter" idx="12"/>
          </p:nvPr>
        </p:nvSpPr>
        <p:spPr/>
        <p:txBody>
          <a:bodyPr/>
          <a:lstStyle>
            <a:lvl1pPr>
              <a:defRPr smtClean="0"/>
            </a:lvl1pPr>
          </a:lstStyle>
          <a:p>
            <a:pPr>
              <a:defRPr/>
            </a:pPr>
            <a:fld id="{AD4837F6-95DD-4F4D-9C94-DD4AD01F52EF}" type="slidenum">
              <a:rPr lang="en-US"/>
              <a:pPr>
                <a:defRPr/>
              </a:pPr>
              <a:t>‹#›</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108046581"/>
      </p:ext>
    </p:extLst>
  </p:cSld>
  <p:clrMapOvr>
    <a:masterClrMapping/>
  </p:clrMapOvr>
  <p:transition>
    <p:dissolve/>
    <p:sndAc>
      <p:stSnd>
        <p:snd r:embed="rId1" name="laser.wav"/>
      </p:stSnd>
    </p:sndAc>
  </p:transition>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A60A663-6543-EE41-ACEF-5F1103D6E0E3}" type="datetimeFigureOut">
              <a:rPr lang="en-US" smtClean="0"/>
              <a:pPr/>
              <a:t>3/4/16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B9D96AE-94ED-3D46-BDB3-58BD736C7781}"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A60A663-6543-EE41-ACEF-5F1103D6E0E3}" type="datetimeFigureOut">
              <a:rPr lang="en-US" smtClean="0"/>
              <a:pPr/>
              <a:t>3/4/16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B9D96AE-94ED-3D46-BDB3-58BD736C7781}"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A60A663-6543-EE41-ACEF-5F1103D6E0E3}" type="datetimeFigureOut">
              <a:rPr lang="en-US" smtClean="0"/>
              <a:pPr/>
              <a:t>3/4/16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B9D96AE-94ED-3D46-BDB3-58BD736C7781}"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A60A663-6543-EE41-ACEF-5F1103D6E0E3}" type="datetimeFigureOut">
              <a:rPr lang="en-US" smtClean="0"/>
              <a:pPr/>
              <a:t>3/4/16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B9D96AE-94ED-3D46-BDB3-58BD736C7781}"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A60A663-6543-EE41-ACEF-5F1103D6E0E3}" type="datetimeFigureOut">
              <a:rPr lang="en-US" smtClean="0"/>
              <a:pPr/>
              <a:t>3/4/16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B9D96AE-94ED-3D46-BDB3-58BD736C7781}"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A60A663-6543-EE41-ACEF-5F1103D6E0E3}" type="datetimeFigureOut">
              <a:rPr lang="en-US" smtClean="0"/>
              <a:pPr/>
              <a:t>3/4/16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B9D96AE-94ED-3D46-BDB3-58BD736C7781}"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A60A663-6543-EE41-ACEF-5F1103D6E0E3}" type="datetimeFigureOut">
              <a:rPr lang="en-US" smtClean="0"/>
              <a:pPr/>
              <a:t>3/4/16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B9D96AE-94ED-3D46-BDB3-58BD736C7781}"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A60A663-6543-EE41-ACEF-5F1103D6E0E3}" type="datetimeFigureOut">
              <a:rPr lang="en-US" smtClean="0"/>
              <a:pPr/>
              <a:t>3/4/16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B9D96AE-94ED-3D46-BDB3-58BD736C7781}"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A60A663-6543-EE41-ACEF-5F1103D6E0E3}" type="datetimeFigureOut">
              <a:rPr lang="en-US" smtClean="0"/>
              <a:pPr/>
              <a:t>3/4/16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B9D96AE-94ED-3D46-BDB3-58BD736C7781}"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2.jpe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4" Type="http://schemas.openxmlformats.org/officeDocument/2006/relationships/image" Target="../media/image1.jpeg"/><Relationship Id="rId5" Type="http://schemas.openxmlformats.org/officeDocument/2006/relationships/image" Target="../media/image13.png"/><Relationship Id="rId1" Type="http://schemas.openxmlformats.org/officeDocument/2006/relationships/tags" Target="../tags/tag1.xml"/><Relationship Id="rId2"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14.png"/><Relationship Id="rId1" Type="http://schemas.openxmlformats.org/officeDocument/2006/relationships/slideLayout" Target="../slideLayouts/slideLayout1.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15.png"/><Relationship Id="rId1" Type="http://schemas.openxmlformats.org/officeDocument/2006/relationships/slideLayout" Target="../slideLayouts/slideLayout1.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16.png"/><Relationship Id="rId5" Type="http://schemas.openxmlformats.org/officeDocument/2006/relationships/image" Target="../media/image17.png"/><Relationship Id="rId1" Type="http://schemas.openxmlformats.org/officeDocument/2006/relationships/slideLayout" Target="../slideLayouts/slideLayout1.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18.png"/><Relationship Id="rId1" Type="http://schemas.openxmlformats.org/officeDocument/2006/relationships/slideLayout" Target="../slideLayouts/slideLayout1.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1.jpeg"/></Relationships>
</file>

<file path=ppt/slides/_rels/slide16.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19.png"/><Relationship Id="rId1" Type="http://schemas.openxmlformats.org/officeDocument/2006/relationships/slideLayout" Target="../slideLayouts/slideLayout1.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20.png"/><Relationship Id="rId5" Type="http://schemas.openxmlformats.org/officeDocument/2006/relationships/image" Target="../media/image21.png"/><Relationship Id="rId1" Type="http://schemas.openxmlformats.org/officeDocument/2006/relationships/slideLayout" Target="../slideLayouts/slideLayout1.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12.png"/><Relationship Id="rId1" Type="http://schemas.openxmlformats.org/officeDocument/2006/relationships/slideLayout" Target="../slideLayouts/slideLayout1.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9.png"/><Relationship Id="rId5" Type="http://schemas.openxmlformats.org/officeDocument/2006/relationships/image" Target="../media/image22.png"/><Relationship Id="rId1" Type="http://schemas.openxmlformats.org/officeDocument/2006/relationships/slideLayout" Target="../slideLayouts/slideLayout1.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3.png"/><Relationship Id="rId5" Type="http://schemas.openxmlformats.org/officeDocument/2006/relationships/image" Target="../media/image4.png"/><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11.png"/><Relationship Id="rId1" Type="http://schemas.openxmlformats.org/officeDocument/2006/relationships/slideLayout" Target="../slideLayouts/slideLayout1.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4" Type="http://schemas.openxmlformats.org/officeDocument/2006/relationships/image" Target="../media/image1.jpeg"/><Relationship Id="rId5" Type="http://schemas.openxmlformats.org/officeDocument/2006/relationships/image" Target="../media/image13.png"/><Relationship Id="rId1" Type="http://schemas.openxmlformats.org/officeDocument/2006/relationships/tags" Target="../tags/tag2.xml"/><Relationship Id="rId2"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14.png"/><Relationship Id="rId1" Type="http://schemas.openxmlformats.org/officeDocument/2006/relationships/slideLayout" Target="../slideLayouts/slideLayout1.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23.png"/><Relationship Id="rId1" Type="http://schemas.openxmlformats.org/officeDocument/2006/relationships/slideLayout" Target="../slideLayouts/slideLayout1.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23.png"/><Relationship Id="rId1" Type="http://schemas.openxmlformats.org/officeDocument/2006/relationships/slideLayout" Target="../slideLayouts/slideLayout1.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24.png"/><Relationship Id="rId1" Type="http://schemas.openxmlformats.org/officeDocument/2006/relationships/slideLayout" Target="../slideLayouts/slideLayout1.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24.png"/><Relationship Id="rId1" Type="http://schemas.openxmlformats.org/officeDocument/2006/relationships/slideLayout" Target="../slideLayouts/slideLayout1.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24.png"/><Relationship Id="rId5" Type="http://schemas.openxmlformats.org/officeDocument/2006/relationships/image" Target="../media/image25.png"/><Relationship Id="rId1" Type="http://schemas.openxmlformats.org/officeDocument/2006/relationships/slideLayout" Target="../slideLayouts/slideLayout1.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26.png"/><Relationship Id="rId1" Type="http://schemas.openxmlformats.org/officeDocument/2006/relationships/slideLayout" Target="../slideLayouts/slideLayout1.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27.png"/><Relationship Id="rId1" Type="http://schemas.openxmlformats.org/officeDocument/2006/relationships/slideLayout" Target="../slideLayouts/slideLayout1.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5.png"/><Relationship Id="rId1" Type="http://schemas.openxmlformats.org/officeDocument/2006/relationships/slideLayout" Target="../slideLayouts/slideLayout1.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28.png"/><Relationship Id="rId1" Type="http://schemas.openxmlformats.org/officeDocument/2006/relationships/slideLayout" Target="../slideLayouts/slideLayout1.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4" Type="http://schemas.openxmlformats.org/officeDocument/2006/relationships/image" Target="../media/image1.jpeg"/><Relationship Id="rId5" Type="http://schemas.microsoft.com/office/2007/relationships/media" Target="../media/media1.mp4"/><Relationship Id="rId6" Type="http://schemas.openxmlformats.org/officeDocument/2006/relationships/image" Target="../media/image29.png"/><Relationship Id="rId1" Type="http://schemas.openxmlformats.org/officeDocument/2006/relationships/video" Target="../media/media1.mp4"/><Relationship Id="rId2"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 Id="rId3" Type="http://schemas.openxmlformats.org/officeDocument/2006/relationships/image" Target="../media/image1.jpeg"/></Relationships>
</file>

<file path=ppt/slides/_rels/slide4.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6.png"/><Relationship Id="rId1" Type="http://schemas.openxmlformats.org/officeDocument/2006/relationships/slideLayout" Target="../slideLayouts/slideLayout1.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7.png"/><Relationship Id="rId1" Type="http://schemas.openxmlformats.org/officeDocument/2006/relationships/slideLayout" Target="../slideLayouts/slideLayout1.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8.png"/><Relationship Id="rId5" Type="http://schemas.openxmlformats.org/officeDocument/2006/relationships/image" Target="../media/image2.jpeg"/><Relationship Id="rId1" Type="http://schemas.openxmlformats.org/officeDocument/2006/relationships/slideLayout" Target="../slideLayouts/slideLayout1.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9.png"/><Relationship Id="rId5" Type="http://schemas.openxmlformats.org/officeDocument/2006/relationships/image" Target="../media/image10.png"/><Relationship Id="rId1" Type="http://schemas.openxmlformats.org/officeDocument/2006/relationships/slideLayout" Target="../slideLayouts/slideLayout1.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11.png"/><Relationship Id="rId1" Type="http://schemas.openxmlformats.org/officeDocument/2006/relationships/slideLayout" Target="../slideLayouts/slideLayout1.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12.png"/><Relationship Id="rId1" Type="http://schemas.openxmlformats.org/officeDocument/2006/relationships/slideLayout" Target="../slideLayouts/slideLayout1.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dirty="0"/>
          </a:p>
        </p:txBody>
      </p:sp>
      <p:sp>
        <p:nvSpPr>
          <p:cNvPr id="3" name="Subtitle 2"/>
          <p:cNvSpPr>
            <a:spLocks noGrp="1"/>
          </p:cNvSpPr>
          <p:nvPr>
            <p:ph type="subTitle" idx="1"/>
          </p:nvPr>
        </p:nvSpPr>
        <p:spPr/>
        <p:txBody>
          <a:bodyPr/>
          <a:lstStyle/>
          <a:p>
            <a:endParaRPr lang="en-US" dirty="0"/>
          </a:p>
        </p:txBody>
      </p:sp>
      <p:pic>
        <p:nvPicPr>
          <p:cNvPr id="6" name="Picture 5" descr="BrandedPowerPoint7.jpg"/>
          <p:cNvPicPr>
            <a:picLocks noChangeAspect="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0" y="0"/>
            <a:ext cx="9144000" cy="6858000"/>
          </a:xfrm>
          <a:prstGeom prst="rect">
            <a:avLst/>
          </a:prstGeom>
        </p:spPr>
      </p:pic>
      <p:sp>
        <p:nvSpPr>
          <p:cNvPr id="5" name="Rectangle 3"/>
          <p:cNvSpPr txBox="1">
            <a:spLocks noChangeArrowheads="1"/>
          </p:cNvSpPr>
          <p:nvPr/>
        </p:nvSpPr>
        <p:spPr>
          <a:xfrm>
            <a:off x="0" y="509336"/>
            <a:ext cx="9144000" cy="3501189"/>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nSpc>
                <a:spcPct val="130000"/>
              </a:lnSpc>
              <a:spcBef>
                <a:spcPct val="0"/>
              </a:spcBef>
              <a:defRPr/>
            </a:pPr>
            <a:endParaRPr lang="en-US" sz="4000" dirty="0">
              <a:solidFill>
                <a:schemeClr val="tx1"/>
              </a:solidFill>
              <a:latin typeface="Footlight MT Light"/>
              <a:ea typeface="+mj-ea"/>
              <a:cs typeface="Footlight MT Light"/>
            </a:endParaRPr>
          </a:p>
        </p:txBody>
      </p:sp>
      <p:sp>
        <p:nvSpPr>
          <p:cNvPr id="7" name="Rectangle 2"/>
          <p:cNvSpPr txBox="1">
            <a:spLocks noChangeArrowheads="1"/>
          </p:cNvSpPr>
          <p:nvPr/>
        </p:nvSpPr>
        <p:spPr>
          <a:xfrm rot="10800000" flipV="1">
            <a:off x="4028074" y="180518"/>
            <a:ext cx="4976226" cy="1202004"/>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8000" dirty="0" smtClean="0">
                <a:solidFill>
                  <a:srgbClr val="B500B5"/>
                </a:solidFill>
                <a:latin typeface="Souvenir LtIt BT" pitchFamily="8" charset="0"/>
                <a:cs typeface="ＭＳ Ｐゴシック" pitchFamily="-108" charset="-128"/>
              </a:rPr>
              <a:t>Welcome</a:t>
            </a:r>
            <a:endParaRPr lang="en-US" sz="8000" dirty="0">
              <a:solidFill>
                <a:srgbClr val="B500B5"/>
              </a:solidFill>
              <a:cs typeface="ＭＳ Ｐゴシック" pitchFamily="-108" charset="-128"/>
            </a:endParaRPr>
          </a:p>
        </p:txBody>
      </p:sp>
      <p:sp>
        <p:nvSpPr>
          <p:cNvPr id="8" name="TextBox 7"/>
          <p:cNvSpPr txBox="1"/>
          <p:nvPr/>
        </p:nvSpPr>
        <p:spPr>
          <a:xfrm>
            <a:off x="4665121" y="1159362"/>
            <a:ext cx="3893924" cy="523220"/>
          </a:xfrm>
          <a:prstGeom prst="rect">
            <a:avLst/>
          </a:prstGeom>
          <a:noFill/>
        </p:spPr>
        <p:txBody>
          <a:bodyPr wrap="square" rtlCol="0">
            <a:spAutoFit/>
          </a:bodyPr>
          <a:lstStyle/>
          <a:p>
            <a:r>
              <a:rPr lang="en-US" sz="2800" b="1" dirty="0" smtClean="0"/>
              <a:t>Core</a:t>
            </a:r>
            <a:r>
              <a:rPr lang="en-US" sz="2800" dirty="0" smtClean="0"/>
              <a:t> </a:t>
            </a:r>
            <a:r>
              <a:rPr lang="en-US" sz="2800" b="1" dirty="0" smtClean="0"/>
              <a:t>Connections Day 8</a:t>
            </a:r>
            <a:endParaRPr lang="en-US" sz="2800" b="1" dirty="0"/>
          </a:p>
        </p:txBody>
      </p:sp>
      <p:sp>
        <p:nvSpPr>
          <p:cNvPr id="9" name="TextBox 8"/>
          <p:cNvSpPr txBox="1"/>
          <p:nvPr/>
        </p:nvSpPr>
        <p:spPr>
          <a:xfrm>
            <a:off x="570857" y="1838867"/>
            <a:ext cx="2932056" cy="369332"/>
          </a:xfrm>
          <a:prstGeom prst="rect">
            <a:avLst/>
          </a:prstGeom>
          <a:noFill/>
        </p:spPr>
        <p:txBody>
          <a:bodyPr wrap="square" rtlCol="0">
            <a:spAutoFit/>
          </a:bodyPr>
          <a:lstStyle/>
          <a:p>
            <a:r>
              <a:rPr lang="en-US" dirty="0" smtClean="0">
                <a:solidFill>
                  <a:srgbClr val="FF0000"/>
                </a:solidFill>
              </a:rPr>
              <a:t>(Beth Baker</a:t>
            </a:r>
            <a:r>
              <a:rPr lang="en-US" dirty="0" smtClean="0"/>
              <a:t>)</a:t>
            </a:r>
            <a:r>
              <a:rPr lang="en-US" dirty="0" smtClean="0"/>
              <a:t>, facilitator</a:t>
            </a:r>
            <a:endParaRPr lang="en-US" dirty="0"/>
          </a:p>
        </p:txBody>
      </p:sp>
      <p:sp>
        <p:nvSpPr>
          <p:cNvPr id="11" name="TextBox 10"/>
          <p:cNvSpPr txBox="1"/>
          <p:nvPr/>
        </p:nvSpPr>
        <p:spPr>
          <a:xfrm>
            <a:off x="410770" y="2446288"/>
            <a:ext cx="8593529" cy="2308324"/>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3200" dirty="0" smtClean="0"/>
              <a:t>Please  </a:t>
            </a:r>
          </a:p>
          <a:p>
            <a:pPr marL="457200" indent="-457200">
              <a:buFont typeface="Wingdings" charset="2"/>
              <a:buChar char="Ø"/>
            </a:pPr>
            <a:r>
              <a:rPr lang="en-US" sz="2800" dirty="0"/>
              <a:t>S</a:t>
            </a:r>
            <a:r>
              <a:rPr lang="en-US" sz="2800" dirty="0" smtClean="0"/>
              <a:t>ign in and make yourself a name tag.</a:t>
            </a:r>
          </a:p>
          <a:p>
            <a:pPr marL="457200" indent="-457200">
              <a:buFont typeface="Wingdings" charset="2"/>
              <a:buChar char="Ø"/>
            </a:pPr>
            <a:r>
              <a:rPr lang="en-US" sz="2800" dirty="0" smtClean="0">
                <a:solidFill>
                  <a:srgbClr val="FF0000"/>
                </a:solidFill>
              </a:rPr>
              <a:t>Pick a</a:t>
            </a:r>
            <a:r>
              <a:rPr lang="en-US" sz="2800" dirty="0" smtClean="0">
                <a:solidFill>
                  <a:srgbClr val="FF0000"/>
                </a:solidFill>
              </a:rPr>
              <a:t> picture and sit with </a:t>
            </a:r>
            <a:r>
              <a:rPr lang="en-US" sz="2800" dirty="0" smtClean="0">
                <a:solidFill>
                  <a:srgbClr val="FF0000"/>
                </a:solidFill>
              </a:rPr>
              <a:t>your grade level</a:t>
            </a:r>
            <a:r>
              <a:rPr lang="en-US" sz="2800" dirty="0" smtClean="0">
                <a:solidFill>
                  <a:srgbClr val="FF0000"/>
                </a:solidFill>
              </a:rPr>
              <a:t>!</a:t>
            </a:r>
          </a:p>
          <a:p>
            <a:pPr marL="457200" indent="-457200">
              <a:buFont typeface="Wingdings" charset="2"/>
              <a:buChar char="Ø"/>
            </a:pPr>
            <a:r>
              <a:rPr lang="en-US" sz="2800" dirty="0" smtClean="0">
                <a:solidFill>
                  <a:srgbClr val="FF0000"/>
                </a:solidFill>
              </a:rPr>
              <a:t>Tell your </a:t>
            </a:r>
            <a:r>
              <a:rPr lang="en-US" sz="2800" dirty="0" smtClean="0">
                <a:solidFill>
                  <a:srgbClr val="FF0000"/>
                </a:solidFill>
              </a:rPr>
              <a:t>group why you picked your picture.</a:t>
            </a:r>
            <a:endParaRPr lang="en-US" sz="2800" dirty="0" smtClean="0">
              <a:solidFill>
                <a:srgbClr val="FF0000"/>
              </a:solidFill>
            </a:endParaRPr>
          </a:p>
          <a:p>
            <a:pPr marL="457200" indent="-457200">
              <a:buFont typeface="Wingdings" charset="2"/>
              <a:buChar char="Ø"/>
            </a:pPr>
            <a:r>
              <a:rPr lang="en-US" sz="2800" dirty="0" smtClean="0">
                <a:solidFill>
                  <a:srgbClr val="FF0000"/>
                </a:solidFill>
              </a:rPr>
              <a:t>Put a sticky dot on the “Where are you?” Poster.</a:t>
            </a:r>
          </a:p>
        </p:txBody>
      </p:sp>
      <p:sp>
        <p:nvSpPr>
          <p:cNvPr id="12" name="TextBox 11"/>
          <p:cNvSpPr txBox="1"/>
          <p:nvPr/>
        </p:nvSpPr>
        <p:spPr>
          <a:xfrm>
            <a:off x="249653" y="5552181"/>
            <a:ext cx="3778421" cy="646331"/>
          </a:xfrm>
          <a:prstGeom prst="rect">
            <a:avLst/>
          </a:prstGeom>
          <a:noFill/>
        </p:spPr>
        <p:txBody>
          <a:bodyPr wrap="square" rtlCol="0">
            <a:spAutoFit/>
          </a:bodyPr>
          <a:lstStyle/>
          <a:p>
            <a:pPr algn="ctr"/>
            <a:r>
              <a:rPr lang="en-US" sz="3600" dirty="0" smtClean="0">
                <a:solidFill>
                  <a:srgbClr val="B500B5"/>
                </a:solidFill>
              </a:rPr>
              <a:t>Thank</a:t>
            </a:r>
            <a:r>
              <a:rPr lang="en-US" dirty="0" smtClean="0">
                <a:solidFill>
                  <a:srgbClr val="B500B5"/>
                </a:solidFill>
              </a:rPr>
              <a:t> </a:t>
            </a:r>
            <a:r>
              <a:rPr lang="en-US" sz="3600" dirty="0" smtClean="0">
                <a:solidFill>
                  <a:srgbClr val="B500B5"/>
                </a:solidFill>
              </a:rPr>
              <a:t>you</a:t>
            </a:r>
            <a:endParaRPr lang="en-US" dirty="0">
              <a:solidFill>
                <a:srgbClr val="B500B5"/>
              </a:solidFill>
            </a:endParaRPr>
          </a:p>
        </p:txBody>
      </p:sp>
      <p:pic>
        <p:nvPicPr>
          <p:cNvPr id="13" name="Picture 12" descr="CPM_logo_color_final.jpg"/>
          <p:cNvPicPr>
            <a:picLocks noChangeAspect="1"/>
          </p:cNvPicPr>
          <p:nvPr/>
        </p:nvPicPr>
        <p:blipFill>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136469" y="140563"/>
            <a:ext cx="2363015" cy="1623123"/>
          </a:xfrm>
          <a:prstGeom prst="rect">
            <a:avLst/>
          </a:prstGeo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71720110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dirty="0"/>
          </a:p>
        </p:txBody>
      </p:sp>
      <p:sp>
        <p:nvSpPr>
          <p:cNvPr id="3" name="Subtitle 2"/>
          <p:cNvSpPr>
            <a:spLocks noGrp="1"/>
          </p:cNvSpPr>
          <p:nvPr>
            <p:ph type="subTitle" idx="1"/>
          </p:nvPr>
        </p:nvSpPr>
        <p:spPr/>
        <p:txBody>
          <a:bodyPr/>
          <a:lstStyle/>
          <a:p>
            <a:endParaRPr lang="en-US" dirty="0"/>
          </a:p>
        </p:txBody>
      </p:sp>
      <p:pic>
        <p:nvPicPr>
          <p:cNvPr id="6" name="Picture 5" descr="BrandedPowerPoint7.jpg"/>
          <p:cNvPicPr>
            <a:picLocks noChangeAspect="1"/>
          </p:cNvPicPr>
          <p:nvPr/>
        </p:nvPicPr>
        <p:blipFill>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0" y="0"/>
            <a:ext cx="9144000" cy="6858000"/>
          </a:xfrm>
          <a:prstGeom prst="rect">
            <a:avLst/>
          </a:prstGeom>
        </p:spPr>
      </p:pic>
      <p:sp>
        <p:nvSpPr>
          <p:cNvPr id="5" name="Rectangle 3"/>
          <p:cNvSpPr txBox="1">
            <a:spLocks noChangeArrowheads="1"/>
          </p:cNvSpPr>
          <p:nvPr/>
        </p:nvSpPr>
        <p:spPr>
          <a:xfrm>
            <a:off x="0" y="509336"/>
            <a:ext cx="9144000" cy="3501189"/>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nSpc>
                <a:spcPct val="130000"/>
              </a:lnSpc>
              <a:spcBef>
                <a:spcPct val="0"/>
              </a:spcBef>
              <a:defRPr/>
            </a:pPr>
            <a:endParaRPr lang="en-US" sz="4000" dirty="0">
              <a:solidFill>
                <a:schemeClr val="tx1"/>
              </a:solidFill>
              <a:latin typeface="Footlight MT Light"/>
              <a:ea typeface="+mj-ea"/>
              <a:cs typeface="Footlight MT Light"/>
            </a:endParaRPr>
          </a:p>
        </p:txBody>
      </p:sp>
      <p:pic>
        <p:nvPicPr>
          <p:cNvPr id="7" name="Picture 6" descr="Screen Shot 2015-07-06 at 2.34.16 PM.png"/>
          <p:cNvPicPr>
            <a:picLocks noChangeAspect="1"/>
          </p:cNvPicPr>
          <p:nvPr/>
        </p:nvPicPr>
        <p:blipFill>
          <a:blip r:embed="rId5">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5755956" y="203200"/>
            <a:ext cx="2930843" cy="2904859"/>
          </a:xfrm>
          <a:prstGeom prst="rect">
            <a:avLst/>
          </a:prstGeom>
        </p:spPr>
      </p:pic>
      <p:sp>
        <p:nvSpPr>
          <p:cNvPr id="8" name="Title 1"/>
          <p:cNvSpPr txBox="1">
            <a:spLocks/>
          </p:cNvSpPr>
          <p:nvPr/>
        </p:nvSpPr>
        <p:spPr>
          <a:xfrm>
            <a:off x="1423988" y="333673"/>
            <a:ext cx="3650337"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4800" b="1" dirty="0" smtClean="0"/>
              <a:t>Brain Break</a:t>
            </a:r>
            <a:endParaRPr lang="en-US" sz="4800" b="1" dirty="0"/>
          </a:p>
        </p:txBody>
      </p:sp>
      <p:sp>
        <p:nvSpPr>
          <p:cNvPr id="9" name="Rectangle 2"/>
          <p:cNvSpPr txBox="1">
            <a:spLocks noChangeArrowheads="1"/>
          </p:cNvSpPr>
          <p:nvPr>
            <p:custDataLst>
              <p:tags r:id="rId1"/>
            </p:custDataLst>
          </p:nvPr>
        </p:nvSpPr>
        <p:spPr>
          <a:xfrm>
            <a:off x="730250" y="1266865"/>
            <a:ext cx="5025705" cy="1998369"/>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defRPr/>
            </a:pPr>
            <a:r>
              <a:rPr lang="en-US" sz="4000" dirty="0" smtClean="0"/>
              <a:t>	</a:t>
            </a:r>
            <a:r>
              <a:rPr lang="en-US" sz="4000" i="1" dirty="0" smtClean="0">
                <a:solidFill>
                  <a:srgbClr val="FF0000"/>
                </a:solidFill>
              </a:rPr>
              <a:t>Kid President Videos</a:t>
            </a:r>
          </a:p>
          <a:p>
            <a:pPr marL="0" indent="0">
              <a:buNone/>
              <a:defRPr/>
            </a:pPr>
            <a:r>
              <a:rPr lang="en-US" sz="4000" i="1" dirty="0" smtClean="0">
                <a:solidFill>
                  <a:srgbClr val="FF0000"/>
                </a:solidFill>
              </a:rPr>
              <a:t>Group share favorite breaks</a:t>
            </a:r>
            <a:endParaRPr lang="en-US" sz="4000" i="1" dirty="0" smtClean="0">
              <a:solidFill>
                <a:srgbClr val="FF0000"/>
              </a:solidFill>
            </a:endParaRPr>
          </a:p>
          <a:p>
            <a:pPr marL="0" indent="0">
              <a:buNone/>
              <a:defRPr/>
            </a:pPr>
            <a:endParaRPr lang="en-US" sz="1800" b="1" dirty="0" smtClean="0">
              <a:solidFill>
                <a:srgbClr val="0000FF"/>
              </a:solidFill>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79297023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dirty="0"/>
          </a:p>
        </p:txBody>
      </p:sp>
      <p:sp>
        <p:nvSpPr>
          <p:cNvPr id="3" name="Subtitle 2"/>
          <p:cNvSpPr>
            <a:spLocks noGrp="1"/>
          </p:cNvSpPr>
          <p:nvPr>
            <p:ph type="subTitle" idx="1"/>
          </p:nvPr>
        </p:nvSpPr>
        <p:spPr/>
        <p:txBody>
          <a:bodyPr/>
          <a:lstStyle/>
          <a:p>
            <a:endParaRPr lang="en-US" dirty="0"/>
          </a:p>
        </p:txBody>
      </p:sp>
      <p:pic>
        <p:nvPicPr>
          <p:cNvPr id="6" name="Picture 5" descr="BrandedPowerPoint7.jpg"/>
          <p:cNvPicPr>
            <a:picLocks noChangeAspect="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0" y="0"/>
            <a:ext cx="9144000" cy="6858000"/>
          </a:xfrm>
          <a:prstGeom prst="rect">
            <a:avLst/>
          </a:prstGeom>
        </p:spPr>
      </p:pic>
      <p:sp>
        <p:nvSpPr>
          <p:cNvPr id="5" name="Rectangle 3"/>
          <p:cNvSpPr txBox="1">
            <a:spLocks noChangeArrowheads="1"/>
          </p:cNvSpPr>
          <p:nvPr/>
        </p:nvSpPr>
        <p:spPr>
          <a:xfrm>
            <a:off x="0" y="509336"/>
            <a:ext cx="9144000" cy="3501189"/>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nSpc>
                <a:spcPct val="130000"/>
              </a:lnSpc>
              <a:spcBef>
                <a:spcPct val="0"/>
              </a:spcBef>
              <a:defRPr/>
            </a:pPr>
            <a:endParaRPr lang="en-US" sz="4000" dirty="0">
              <a:solidFill>
                <a:schemeClr val="tx1"/>
              </a:solidFill>
              <a:latin typeface="Footlight MT Light"/>
              <a:ea typeface="+mj-ea"/>
              <a:cs typeface="Footlight MT Light"/>
            </a:endParaRPr>
          </a:p>
        </p:txBody>
      </p:sp>
      <p:sp>
        <p:nvSpPr>
          <p:cNvPr id="4" name="TextBox 3"/>
          <p:cNvSpPr txBox="1"/>
          <p:nvPr/>
        </p:nvSpPr>
        <p:spPr>
          <a:xfrm>
            <a:off x="5079740" y="847190"/>
            <a:ext cx="3929281" cy="769441"/>
          </a:xfrm>
          <a:prstGeom prst="rect">
            <a:avLst/>
          </a:prstGeom>
          <a:noFill/>
        </p:spPr>
        <p:txBody>
          <a:bodyPr wrap="none" rtlCol="0">
            <a:spAutoFit/>
          </a:bodyPr>
          <a:lstStyle/>
          <a:p>
            <a:r>
              <a:rPr lang="en-US" sz="4400" b="1" dirty="0" smtClean="0">
                <a:solidFill>
                  <a:srgbClr val="0000FF"/>
                </a:solidFill>
              </a:rPr>
              <a:t>Chapter Debrief</a:t>
            </a:r>
            <a:endParaRPr lang="en-US" sz="4400" b="1" dirty="0">
              <a:solidFill>
                <a:srgbClr val="0000FF"/>
              </a:solidFill>
            </a:endParaRPr>
          </a:p>
        </p:txBody>
      </p:sp>
      <p:sp>
        <p:nvSpPr>
          <p:cNvPr id="7" name="Rectangle 6"/>
          <p:cNvSpPr/>
          <p:nvPr/>
        </p:nvSpPr>
        <p:spPr>
          <a:xfrm>
            <a:off x="410860" y="2130425"/>
            <a:ext cx="8733139" cy="3970318"/>
          </a:xfrm>
          <a:prstGeom prst="rect">
            <a:avLst/>
          </a:prstGeom>
        </p:spPr>
        <p:txBody>
          <a:bodyPr wrap="square">
            <a:spAutoFit/>
          </a:bodyPr>
          <a:lstStyle/>
          <a:p>
            <a:endParaRPr lang="en-US" dirty="0"/>
          </a:p>
          <a:p>
            <a:r>
              <a:rPr lang="en-US" dirty="0"/>
              <a:t>● </a:t>
            </a:r>
            <a:r>
              <a:rPr lang="en-US" sz="2400" b="1" dirty="0"/>
              <a:t>What guiding principles were evident as you worked?</a:t>
            </a:r>
          </a:p>
          <a:p>
            <a:endParaRPr lang="en-US" sz="2400" b="1" dirty="0"/>
          </a:p>
          <a:p>
            <a:r>
              <a:rPr lang="en-US" sz="2400" b="1" dirty="0"/>
              <a:t>● How did using a reading strategy/protocol enhance learning/understanding?</a:t>
            </a:r>
          </a:p>
          <a:p>
            <a:endParaRPr lang="en-US" sz="2400" b="1" dirty="0"/>
          </a:p>
          <a:p>
            <a:r>
              <a:rPr lang="en-US" sz="2400" b="1" dirty="0"/>
              <a:t>● What mistakes might happen in this lesson?  How could you and your students learn </a:t>
            </a:r>
            <a:r>
              <a:rPr lang="en-US" sz="2400" b="1" dirty="0" smtClean="0"/>
              <a:t>from </a:t>
            </a:r>
            <a:r>
              <a:rPr lang="en-US" sz="2400" b="1" dirty="0"/>
              <a:t>these mistakes?  How might learning from mistakes be evident in your </a:t>
            </a:r>
            <a:r>
              <a:rPr lang="en-US" sz="2400" b="1" dirty="0" smtClean="0"/>
              <a:t>classroom</a:t>
            </a:r>
            <a:r>
              <a:rPr lang="en-US" sz="2400" b="1" dirty="0"/>
              <a:t>?</a:t>
            </a:r>
            <a:r>
              <a:rPr lang="en-US" sz="2400" b="1" dirty="0" smtClean="0"/>
              <a:t> Important vs. insignificant mistakes.</a:t>
            </a:r>
          </a:p>
          <a:p>
            <a:endParaRPr lang="en-US" dirty="0"/>
          </a:p>
        </p:txBody>
      </p:sp>
      <p:pic>
        <p:nvPicPr>
          <p:cNvPr id="8" name="Picture 7" descr="Screen Shot 2015-11-18 at 6.12.03 AM.png"/>
          <p:cNvPicPr>
            <a:picLocks noChangeAspect="1"/>
          </p:cNvPicPr>
          <p:nvPr/>
        </p:nvPicPr>
        <p:blipFill>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410860" y="547546"/>
            <a:ext cx="4307041" cy="1307174"/>
          </a:xfrm>
          <a:prstGeom prst="rect">
            <a:avLst/>
          </a:prstGeo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3086253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dirty="0"/>
          </a:p>
        </p:txBody>
      </p:sp>
      <p:sp>
        <p:nvSpPr>
          <p:cNvPr id="3" name="Subtitle 2"/>
          <p:cNvSpPr>
            <a:spLocks noGrp="1"/>
          </p:cNvSpPr>
          <p:nvPr>
            <p:ph type="subTitle" idx="1"/>
          </p:nvPr>
        </p:nvSpPr>
        <p:spPr/>
        <p:txBody>
          <a:bodyPr/>
          <a:lstStyle/>
          <a:p>
            <a:endParaRPr lang="en-US" dirty="0"/>
          </a:p>
        </p:txBody>
      </p:sp>
      <p:pic>
        <p:nvPicPr>
          <p:cNvPr id="6" name="Picture 5" descr="BrandedPowerPoint7.jpg"/>
          <p:cNvPicPr>
            <a:picLocks noChangeAspect="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0" y="0"/>
            <a:ext cx="9144000" cy="6858000"/>
          </a:xfrm>
          <a:prstGeom prst="rect">
            <a:avLst/>
          </a:prstGeom>
        </p:spPr>
      </p:pic>
      <p:sp>
        <p:nvSpPr>
          <p:cNvPr id="5" name="Rectangle 3"/>
          <p:cNvSpPr txBox="1">
            <a:spLocks noChangeArrowheads="1"/>
          </p:cNvSpPr>
          <p:nvPr/>
        </p:nvSpPr>
        <p:spPr>
          <a:xfrm>
            <a:off x="0" y="509336"/>
            <a:ext cx="9144000" cy="3501189"/>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nSpc>
                <a:spcPct val="130000"/>
              </a:lnSpc>
              <a:spcBef>
                <a:spcPct val="0"/>
              </a:spcBef>
              <a:defRPr/>
            </a:pPr>
            <a:endParaRPr lang="en-US" sz="4000" dirty="0">
              <a:solidFill>
                <a:schemeClr val="tx1"/>
              </a:solidFill>
              <a:latin typeface="Footlight MT Light"/>
              <a:ea typeface="+mj-ea"/>
              <a:cs typeface="Footlight MT Light"/>
            </a:endParaRPr>
          </a:p>
        </p:txBody>
      </p:sp>
      <p:pic>
        <p:nvPicPr>
          <p:cNvPr id="7" name="Picture 6"/>
          <p:cNvPicPr>
            <a:picLocks noChangeAspect="1"/>
          </p:cNvPicPr>
          <p:nvPr/>
        </p:nvPicPr>
        <p:blipFill>
          <a:blip r:embed="rId4"/>
          <a:stretch>
            <a:fillRect/>
          </a:stretch>
        </p:blipFill>
        <p:spPr>
          <a:xfrm>
            <a:off x="852994" y="183594"/>
            <a:ext cx="2699726" cy="2603573"/>
          </a:xfrm>
          <a:prstGeom prst="rect">
            <a:avLst/>
          </a:prstGeom>
        </p:spPr>
      </p:pic>
      <p:sp>
        <p:nvSpPr>
          <p:cNvPr id="8" name="Title 1"/>
          <p:cNvSpPr txBox="1">
            <a:spLocks/>
          </p:cNvSpPr>
          <p:nvPr/>
        </p:nvSpPr>
        <p:spPr>
          <a:xfrm>
            <a:off x="3963371" y="987425"/>
            <a:ext cx="4494830" cy="1143000"/>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4800" b="1" dirty="0" smtClean="0">
                <a:solidFill>
                  <a:srgbClr val="0000FF"/>
                </a:solidFill>
              </a:rPr>
              <a:t>Universal Access</a:t>
            </a:r>
          </a:p>
          <a:p>
            <a:pPr marL="0" indent="0">
              <a:buNone/>
            </a:pPr>
            <a:r>
              <a:rPr lang="en-US" sz="4800" b="1" dirty="0">
                <a:solidFill>
                  <a:srgbClr val="0000FF"/>
                </a:solidFill>
              </a:rPr>
              <a:t> </a:t>
            </a:r>
            <a:r>
              <a:rPr lang="en-US" sz="4800" b="1" dirty="0" smtClean="0">
                <a:solidFill>
                  <a:srgbClr val="0000FF"/>
                </a:solidFill>
              </a:rPr>
              <a:t>     </a:t>
            </a:r>
            <a:endParaRPr lang="en-US" sz="4800" b="1" dirty="0">
              <a:solidFill>
                <a:srgbClr val="B500B5"/>
              </a:solidFill>
              <a:latin typeface="Comic Sans MS"/>
              <a:cs typeface="Comic Sans MS"/>
            </a:endParaRPr>
          </a:p>
        </p:txBody>
      </p:sp>
      <p:sp>
        <p:nvSpPr>
          <p:cNvPr id="9" name="TextBox 8"/>
          <p:cNvSpPr txBox="1"/>
          <p:nvPr/>
        </p:nvSpPr>
        <p:spPr>
          <a:xfrm>
            <a:off x="428417" y="3046452"/>
            <a:ext cx="7985404" cy="646331"/>
          </a:xfrm>
          <a:prstGeom prst="rect">
            <a:avLst/>
          </a:prstGeom>
          <a:noFill/>
        </p:spPr>
        <p:txBody>
          <a:bodyPr wrap="none" rtlCol="0">
            <a:spAutoFit/>
          </a:bodyPr>
          <a:lstStyle/>
          <a:p>
            <a:r>
              <a:rPr lang="en-US" dirty="0" smtClean="0"/>
              <a:t>Look through </a:t>
            </a:r>
            <a:r>
              <a:rPr lang="en-US" dirty="0" smtClean="0"/>
              <a:t>chapter</a:t>
            </a:r>
            <a:r>
              <a:rPr lang="en-US" dirty="0" smtClean="0">
                <a:solidFill>
                  <a:srgbClr val="FF0000"/>
                </a:solidFill>
              </a:rPr>
              <a:t>5 </a:t>
            </a:r>
            <a:r>
              <a:rPr lang="en-US" dirty="0" smtClean="0"/>
              <a:t>Teacher </a:t>
            </a:r>
            <a:r>
              <a:rPr lang="en-US" dirty="0" smtClean="0"/>
              <a:t>Notes and find a lesson that uses Universal Access.</a:t>
            </a:r>
          </a:p>
          <a:p>
            <a:r>
              <a:rPr lang="en-US" dirty="0" smtClean="0">
                <a:solidFill>
                  <a:srgbClr val="FF0000"/>
                </a:solidFill>
              </a:rPr>
              <a:t>CCG and CCAA please read the note below.</a:t>
            </a:r>
            <a:endParaRPr lang="en-US" dirty="0">
              <a:solidFill>
                <a:srgbClr val="FF0000"/>
              </a:solidFill>
            </a:endParaRPr>
          </a:p>
        </p:txBody>
      </p:sp>
      <p:sp>
        <p:nvSpPr>
          <p:cNvPr id="10" name="TextBox 9"/>
          <p:cNvSpPr txBox="1"/>
          <p:nvPr/>
        </p:nvSpPr>
        <p:spPr>
          <a:xfrm>
            <a:off x="548472" y="4264807"/>
            <a:ext cx="7223928" cy="646331"/>
          </a:xfrm>
          <a:prstGeom prst="rect">
            <a:avLst/>
          </a:prstGeom>
          <a:noFill/>
        </p:spPr>
        <p:txBody>
          <a:bodyPr wrap="none" rtlCol="0">
            <a:spAutoFit/>
          </a:bodyPr>
          <a:lstStyle/>
          <a:p>
            <a:r>
              <a:rPr lang="en-US" dirty="0" smtClean="0"/>
              <a:t>What kinds of suggestions are given and how do they enhance all students’</a:t>
            </a:r>
          </a:p>
          <a:p>
            <a:r>
              <a:rPr lang="en-US" dirty="0" smtClean="0"/>
              <a:t>access to the content?</a:t>
            </a:r>
            <a:endParaRPr lang="en-US" dirty="0"/>
          </a:p>
        </p:txBody>
      </p:sp>
      <p:sp>
        <p:nvSpPr>
          <p:cNvPr id="11" name="TextBox 10"/>
          <p:cNvSpPr txBox="1"/>
          <p:nvPr/>
        </p:nvSpPr>
        <p:spPr>
          <a:xfrm>
            <a:off x="685800" y="5278053"/>
            <a:ext cx="5949164" cy="369332"/>
          </a:xfrm>
          <a:prstGeom prst="rect">
            <a:avLst/>
          </a:prstGeom>
          <a:noFill/>
        </p:spPr>
        <p:txBody>
          <a:bodyPr wrap="none" rtlCol="0">
            <a:spAutoFit/>
          </a:bodyPr>
          <a:lstStyle/>
          <a:p>
            <a:r>
              <a:rPr lang="en-US" dirty="0" smtClean="0"/>
              <a:t>Write them down on a blank paper and put them on the wall. </a:t>
            </a:r>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79297023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dirty="0"/>
          </a:p>
        </p:txBody>
      </p:sp>
      <p:sp>
        <p:nvSpPr>
          <p:cNvPr id="3" name="Subtitle 2"/>
          <p:cNvSpPr>
            <a:spLocks noGrp="1"/>
          </p:cNvSpPr>
          <p:nvPr>
            <p:ph type="subTitle" idx="1"/>
          </p:nvPr>
        </p:nvSpPr>
        <p:spPr/>
        <p:txBody>
          <a:bodyPr/>
          <a:lstStyle/>
          <a:p>
            <a:endParaRPr lang="en-US" dirty="0"/>
          </a:p>
        </p:txBody>
      </p:sp>
      <p:pic>
        <p:nvPicPr>
          <p:cNvPr id="6" name="Picture 5" descr="BrandedPowerPoint7.jpg"/>
          <p:cNvPicPr>
            <a:picLocks noChangeAspect="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0" y="0"/>
            <a:ext cx="9144000" cy="6858000"/>
          </a:xfrm>
          <a:prstGeom prst="rect">
            <a:avLst/>
          </a:prstGeom>
        </p:spPr>
      </p:pic>
      <p:sp>
        <p:nvSpPr>
          <p:cNvPr id="5" name="Rectangle 3"/>
          <p:cNvSpPr txBox="1">
            <a:spLocks noChangeArrowheads="1"/>
          </p:cNvSpPr>
          <p:nvPr/>
        </p:nvSpPr>
        <p:spPr>
          <a:xfrm>
            <a:off x="0" y="509336"/>
            <a:ext cx="9144000" cy="3501189"/>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nSpc>
                <a:spcPct val="130000"/>
              </a:lnSpc>
              <a:spcBef>
                <a:spcPct val="0"/>
              </a:spcBef>
              <a:defRPr/>
            </a:pPr>
            <a:endParaRPr lang="en-US" sz="4000" dirty="0">
              <a:solidFill>
                <a:schemeClr val="tx1"/>
              </a:solidFill>
              <a:latin typeface="Footlight MT Light"/>
              <a:ea typeface="+mj-ea"/>
              <a:cs typeface="Footlight MT Light"/>
            </a:endParaRPr>
          </a:p>
        </p:txBody>
      </p:sp>
      <p:sp>
        <p:nvSpPr>
          <p:cNvPr id="4" name="TextBox 3"/>
          <p:cNvSpPr txBox="1"/>
          <p:nvPr/>
        </p:nvSpPr>
        <p:spPr>
          <a:xfrm>
            <a:off x="4599038" y="1207095"/>
            <a:ext cx="3859162" cy="923330"/>
          </a:xfrm>
          <a:prstGeom prst="rect">
            <a:avLst/>
          </a:prstGeom>
          <a:noFill/>
        </p:spPr>
        <p:txBody>
          <a:bodyPr wrap="none" rtlCol="0">
            <a:spAutoFit/>
          </a:bodyPr>
          <a:lstStyle/>
          <a:p>
            <a:r>
              <a:rPr lang="en-US" sz="5400" b="1" dirty="0" smtClean="0">
                <a:solidFill>
                  <a:srgbClr val="0000FF"/>
                </a:solidFill>
              </a:rPr>
              <a:t>Gallery Walk</a:t>
            </a:r>
            <a:endParaRPr lang="en-US" sz="5400" b="1" dirty="0">
              <a:solidFill>
                <a:srgbClr val="0000FF"/>
              </a:solidFill>
            </a:endParaRPr>
          </a:p>
        </p:txBody>
      </p:sp>
      <p:pic>
        <p:nvPicPr>
          <p:cNvPr id="7" name="Picture 6" descr="Screen Shot 2015-12-04 at 8.23.56 AM.png"/>
          <p:cNvPicPr>
            <a:picLocks noChangeAspect="1"/>
          </p:cNvPicPr>
          <p:nvPr/>
        </p:nvPicPr>
        <p:blipFill>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4823098" y="2855099"/>
            <a:ext cx="3635102" cy="2594869"/>
          </a:xfrm>
          <a:prstGeom prst="rect">
            <a:avLst/>
          </a:prstGeom>
        </p:spPr>
      </p:pic>
      <p:pic>
        <p:nvPicPr>
          <p:cNvPr id="8" name="Picture 7" descr="Screen Shot 2015-12-04 at 8.22.52 AM.png"/>
          <p:cNvPicPr>
            <a:picLocks noChangeAspect="1"/>
          </p:cNvPicPr>
          <p:nvPr/>
        </p:nvPicPr>
        <p:blipFill>
          <a:blip r:embed="rId5">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795629" y="509336"/>
            <a:ext cx="3182658" cy="3643198"/>
          </a:xfrm>
          <a:prstGeom prst="rect">
            <a:avLst/>
          </a:prstGeo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15622449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dirty="0"/>
          </a:p>
        </p:txBody>
      </p:sp>
      <p:sp>
        <p:nvSpPr>
          <p:cNvPr id="3" name="Subtitle 2"/>
          <p:cNvSpPr>
            <a:spLocks noGrp="1"/>
          </p:cNvSpPr>
          <p:nvPr>
            <p:ph type="subTitle" idx="1"/>
          </p:nvPr>
        </p:nvSpPr>
        <p:spPr/>
        <p:txBody>
          <a:bodyPr/>
          <a:lstStyle/>
          <a:p>
            <a:endParaRPr lang="en-US" dirty="0"/>
          </a:p>
        </p:txBody>
      </p:sp>
      <p:pic>
        <p:nvPicPr>
          <p:cNvPr id="6" name="Picture 5" descr="BrandedPowerPoint7.jpg"/>
          <p:cNvPicPr>
            <a:picLocks noChangeAspect="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0" y="0"/>
            <a:ext cx="9144000" cy="6858000"/>
          </a:xfrm>
          <a:prstGeom prst="rect">
            <a:avLst/>
          </a:prstGeom>
        </p:spPr>
      </p:pic>
      <p:sp>
        <p:nvSpPr>
          <p:cNvPr id="5" name="Rectangle 3"/>
          <p:cNvSpPr txBox="1">
            <a:spLocks noChangeArrowheads="1"/>
          </p:cNvSpPr>
          <p:nvPr/>
        </p:nvSpPr>
        <p:spPr>
          <a:xfrm>
            <a:off x="0" y="509336"/>
            <a:ext cx="9144000" cy="3501189"/>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nSpc>
                <a:spcPct val="130000"/>
              </a:lnSpc>
              <a:spcBef>
                <a:spcPct val="0"/>
              </a:spcBef>
              <a:defRPr/>
            </a:pPr>
            <a:endParaRPr lang="en-US" sz="4000" dirty="0">
              <a:solidFill>
                <a:schemeClr val="tx1"/>
              </a:solidFill>
              <a:latin typeface="Footlight MT Light"/>
              <a:ea typeface="+mj-ea"/>
              <a:cs typeface="Footlight MT Light"/>
            </a:endParaRPr>
          </a:p>
        </p:txBody>
      </p:sp>
      <p:sp>
        <p:nvSpPr>
          <p:cNvPr id="4" name="TextBox 3"/>
          <p:cNvSpPr txBox="1"/>
          <p:nvPr/>
        </p:nvSpPr>
        <p:spPr>
          <a:xfrm>
            <a:off x="1371600" y="2677120"/>
            <a:ext cx="7393399" cy="3108544"/>
          </a:xfrm>
          <a:prstGeom prst="rect">
            <a:avLst/>
          </a:prstGeom>
          <a:noFill/>
        </p:spPr>
        <p:txBody>
          <a:bodyPr wrap="square" rtlCol="0">
            <a:spAutoFit/>
          </a:bodyPr>
          <a:lstStyle/>
          <a:p>
            <a:endParaRPr lang="en-US" sz="3200" b="1" dirty="0">
              <a:solidFill>
                <a:srgbClr val="008000"/>
              </a:solidFill>
            </a:endParaRPr>
          </a:p>
          <a:p>
            <a:pPr marL="457200" indent="-457200">
              <a:buFont typeface="Arial"/>
              <a:buChar char="•"/>
            </a:pPr>
            <a:r>
              <a:rPr lang="en-US" sz="3200" b="1" dirty="0" smtClean="0">
                <a:solidFill>
                  <a:srgbClr val="008000"/>
                </a:solidFill>
              </a:rPr>
              <a:t> How much of the course will </a:t>
            </a:r>
            <a:r>
              <a:rPr lang="en-US" sz="3200" b="1" dirty="0">
                <a:solidFill>
                  <a:srgbClr val="008000"/>
                </a:solidFill>
              </a:rPr>
              <a:t> your </a:t>
            </a:r>
            <a:r>
              <a:rPr lang="en-US" sz="3200" b="1" dirty="0" smtClean="0">
                <a:solidFill>
                  <a:srgbClr val="008000"/>
                </a:solidFill>
              </a:rPr>
              <a:t>students complete this year?</a:t>
            </a:r>
          </a:p>
          <a:p>
            <a:pPr marL="457200" indent="-457200">
              <a:buFont typeface="Arial"/>
              <a:buChar char="•"/>
            </a:pPr>
            <a:r>
              <a:rPr lang="en-US" sz="3200" b="1" dirty="0" smtClean="0">
                <a:solidFill>
                  <a:srgbClr val="008000"/>
                </a:solidFill>
              </a:rPr>
              <a:t>Did you skip any lessons?  If so, what and why?</a:t>
            </a:r>
          </a:p>
          <a:p>
            <a:endParaRPr lang="en-US" dirty="0"/>
          </a:p>
          <a:p>
            <a:r>
              <a:rPr lang="en-US" dirty="0" smtClean="0"/>
              <a:t> </a:t>
            </a:r>
            <a:endParaRPr lang="en-US" dirty="0"/>
          </a:p>
        </p:txBody>
      </p:sp>
      <p:pic>
        <p:nvPicPr>
          <p:cNvPr id="7" name="Picture 6" descr="Screen Shot 2015-12-03 at 10.47.04 AM.png"/>
          <p:cNvPicPr>
            <a:picLocks noChangeAspect="1"/>
          </p:cNvPicPr>
          <p:nvPr/>
        </p:nvPicPr>
        <p:blipFill>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514414" y="203200"/>
            <a:ext cx="2108200" cy="2146300"/>
          </a:xfrm>
          <a:prstGeom prst="rect">
            <a:avLst/>
          </a:prstGeom>
        </p:spPr>
      </p:pic>
      <p:sp>
        <p:nvSpPr>
          <p:cNvPr id="8" name="TextBox 7"/>
          <p:cNvSpPr txBox="1"/>
          <p:nvPr/>
        </p:nvSpPr>
        <p:spPr>
          <a:xfrm>
            <a:off x="2902697" y="806231"/>
            <a:ext cx="5862302" cy="830997"/>
          </a:xfrm>
          <a:prstGeom prst="rect">
            <a:avLst/>
          </a:prstGeom>
          <a:noFill/>
        </p:spPr>
        <p:txBody>
          <a:bodyPr wrap="none" rtlCol="0">
            <a:spAutoFit/>
          </a:bodyPr>
          <a:lstStyle/>
          <a:p>
            <a:r>
              <a:rPr lang="en-US" sz="4800" b="1" dirty="0" smtClean="0">
                <a:solidFill>
                  <a:srgbClr val="0000FF"/>
                </a:solidFill>
              </a:rPr>
              <a:t>Discuss in your teams</a:t>
            </a:r>
            <a:endParaRPr lang="en-US" sz="4800" b="1" dirty="0">
              <a:solidFill>
                <a:srgbClr val="0000FF"/>
              </a:solidFill>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792970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dirty="0"/>
          </a:p>
        </p:txBody>
      </p:sp>
      <p:sp>
        <p:nvSpPr>
          <p:cNvPr id="3" name="Subtitle 2"/>
          <p:cNvSpPr>
            <a:spLocks noGrp="1"/>
          </p:cNvSpPr>
          <p:nvPr>
            <p:ph type="subTitle" idx="1"/>
          </p:nvPr>
        </p:nvSpPr>
        <p:spPr/>
        <p:txBody>
          <a:bodyPr/>
          <a:lstStyle/>
          <a:p>
            <a:endParaRPr lang="en-US" dirty="0"/>
          </a:p>
        </p:txBody>
      </p:sp>
      <p:pic>
        <p:nvPicPr>
          <p:cNvPr id="6" name="Picture 5" descr="BrandedPowerPoint7.jpg"/>
          <p:cNvPicPr>
            <a:picLocks noChangeAspect="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0" y="0"/>
            <a:ext cx="9144000" cy="6858000"/>
          </a:xfrm>
          <a:prstGeom prst="rect">
            <a:avLst/>
          </a:prstGeom>
        </p:spPr>
      </p:pic>
      <p:sp>
        <p:nvSpPr>
          <p:cNvPr id="5" name="Rectangle 3"/>
          <p:cNvSpPr txBox="1">
            <a:spLocks noChangeArrowheads="1"/>
          </p:cNvSpPr>
          <p:nvPr/>
        </p:nvSpPr>
        <p:spPr>
          <a:xfrm>
            <a:off x="0" y="509336"/>
            <a:ext cx="9144000" cy="3501189"/>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nSpc>
                <a:spcPct val="130000"/>
              </a:lnSpc>
              <a:spcBef>
                <a:spcPct val="0"/>
              </a:spcBef>
              <a:defRPr/>
            </a:pPr>
            <a:endParaRPr lang="en-US" sz="4000" dirty="0">
              <a:solidFill>
                <a:schemeClr val="tx1"/>
              </a:solidFill>
              <a:latin typeface="Footlight MT Light"/>
              <a:ea typeface="+mj-ea"/>
              <a:cs typeface="Footlight MT Light"/>
            </a:endParaRPr>
          </a:p>
        </p:txBody>
      </p:sp>
      <p:sp>
        <p:nvSpPr>
          <p:cNvPr id="4" name="TextBox 3"/>
          <p:cNvSpPr txBox="1"/>
          <p:nvPr/>
        </p:nvSpPr>
        <p:spPr>
          <a:xfrm>
            <a:off x="-39433" y="1015127"/>
            <a:ext cx="8938715" cy="5170646"/>
          </a:xfrm>
          <a:prstGeom prst="rect">
            <a:avLst/>
          </a:prstGeom>
          <a:noFill/>
        </p:spPr>
        <p:txBody>
          <a:bodyPr wrap="none" rtlCol="0">
            <a:spAutoFit/>
          </a:bodyPr>
          <a:lstStyle/>
          <a:p>
            <a:r>
              <a:rPr lang="en-US" sz="2400" b="1" dirty="0"/>
              <a:t> </a:t>
            </a:r>
            <a:r>
              <a:rPr lang="en-US" sz="2400" b="1" dirty="0" smtClean="0"/>
              <a:t>	 1</a:t>
            </a:r>
            <a:r>
              <a:rPr lang="en-US" sz="2400" b="1" dirty="0"/>
              <a:t>)	  Not starting the year promptly within the CPM text.  Or</a:t>
            </a:r>
            <a:r>
              <a:rPr lang="en-US" sz="2400" b="1" dirty="0" smtClean="0"/>
              <a:t>,</a:t>
            </a:r>
          </a:p>
          <a:p>
            <a:r>
              <a:rPr lang="en-US" sz="2400" b="1" dirty="0"/>
              <a:t>	</a:t>
            </a:r>
            <a:r>
              <a:rPr lang="en-US" sz="2400" b="1" dirty="0" smtClean="0"/>
              <a:t> </a:t>
            </a:r>
            <a:r>
              <a:rPr lang="en-US" sz="2400" b="1" dirty="0"/>
              <a:t>not starting </a:t>
            </a:r>
            <a:r>
              <a:rPr lang="en-US" sz="2400" b="1" dirty="0" smtClean="0"/>
              <a:t>daily </a:t>
            </a:r>
            <a:r>
              <a:rPr lang="en-US" sz="2400" b="1" dirty="0"/>
              <a:t>class periods promptly.</a:t>
            </a:r>
          </a:p>
          <a:p>
            <a:r>
              <a:rPr lang="en-US" sz="2400" b="1" dirty="0"/>
              <a:t>        2)	  Working ALL the class work problems together as guided </a:t>
            </a:r>
            <a:r>
              <a:rPr lang="en-US" sz="2400" b="1" dirty="0" smtClean="0"/>
              <a:t>by</a:t>
            </a:r>
          </a:p>
          <a:p>
            <a:r>
              <a:rPr lang="en-US" sz="2400" b="1" dirty="0"/>
              <a:t>	</a:t>
            </a:r>
            <a:r>
              <a:rPr lang="en-US" sz="2400" b="1" dirty="0" smtClean="0"/>
              <a:t> the </a:t>
            </a:r>
            <a:r>
              <a:rPr lang="en-US" sz="2400" b="1" dirty="0"/>
              <a:t>teacher instead of discussing them in teams.</a:t>
            </a:r>
          </a:p>
          <a:p>
            <a:r>
              <a:rPr lang="en-US" sz="2400" b="1" dirty="0"/>
              <a:t>        3)	  Spending too much time grading and discussing homework. </a:t>
            </a:r>
            <a:endParaRPr lang="en-US" sz="2400" b="1" dirty="0" smtClean="0"/>
          </a:p>
          <a:p>
            <a:r>
              <a:rPr lang="en-US" sz="2400" b="1" dirty="0"/>
              <a:t>	</a:t>
            </a:r>
            <a:r>
              <a:rPr lang="en-US" sz="2400" b="1" dirty="0" smtClean="0"/>
              <a:t> </a:t>
            </a:r>
            <a:r>
              <a:rPr lang="en-US" sz="2400" b="1" dirty="0"/>
              <a:t>Or</a:t>
            </a:r>
            <a:r>
              <a:rPr lang="en-US" sz="2400" b="1" dirty="0" smtClean="0"/>
              <a:t>, </a:t>
            </a:r>
            <a:r>
              <a:rPr lang="en-US" sz="2400" b="1" dirty="0"/>
              <a:t>stopping to reteach concepts if students don’t have mastery.</a:t>
            </a:r>
          </a:p>
          <a:p>
            <a:r>
              <a:rPr lang="en-US" sz="2400" b="1" dirty="0"/>
              <a:t>       4)	 Not utilizing effective study teams to move learning </a:t>
            </a:r>
            <a:r>
              <a:rPr lang="en-US" sz="2400" b="1" dirty="0" smtClean="0"/>
              <a:t>forward</a:t>
            </a:r>
          </a:p>
          <a:p>
            <a:r>
              <a:rPr lang="en-US" sz="2400" b="1" dirty="0"/>
              <a:t>	</a:t>
            </a:r>
            <a:r>
              <a:rPr lang="en-US" sz="2400" b="1" dirty="0" smtClean="0"/>
              <a:t> with </a:t>
            </a:r>
            <a:r>
              <a:rPr lang="en-US" sz="2400" b="1" dirty="0"/>
              <a:t>questioning.</a:t>
            </a:r>
          </a:p>
          <a:p>
            <a:r>
              <a:rPr lang="en-US" sz="2400" b="1" dirty="0"/>
              <a:t>       5)	 Working more than the core problems.  Or, not listening </a:t>
            </a:r>
            <a:r>
              <a:rPr lang="en-US" sz="2400" b="1" dirty="0" smtClean="0"/>
              <a:t>to</a:t>
            </a:r>
          </a:p>
          <a:p>
            <a:r>
              <a:rPr lang="en-US" sz="2400" b="1" dirty="0"/>
              <a:t>	</a:t>
            </a:r>
            <a:r>
              <a:rPr lang="en-US" sz="2400" b="1" dirty="0" smtClean="0"/>
              <a:t> </a:t>
            </a:r>
            <a:r>
              <a:rPr lang="en-US" sz="2400" b="1" dirty="0"/>
              <a:t>team </a:t>
            </a:r>
            <a:r>
              <a:rPr lang="en-US" sz="2400" b="1" dirty="0" smtClean="0"/>
              <a:t>solutions </a:t>
            </a:r>
            <a:r>
              <a:rPr lang="en-US" sz="2400" b="1" dirty="0"/>
              <a:t>to support them in processing, refining, </a:t>
            </a:r>
            <a:r>
              <a:rPr lang="en-US" sz="2400" b="1" dirty="0" smtClean="0"/>
              <a:t>and</a:t>
            </a:r>
          </a:p>
          <a:p>
            <a:r>
              <a:rPr lang="en-US" sz="2400" b="1" dirty="0"/>
              <a:t>	</a:t>
            </a:r>
            <a:r>
              <a:rPr lang="en-US" sz="2400" b="1" dirty="0" smtClean="0"/>
              <a:t> clarifying </a:t>
            </a:r>
            <a:r>
              <a:rPr lang="en-US" sz="2400" b="1" dirty="0"/>
              <a:t>solutions.</a:t>
            </a:r>
          </a:p>
          <a:p>
            <a:r>
              <a:rPr lang="en-US" sz="2400" b="1" dirty="0"/>
              <a:t>       6)	 Not using meaningful daily closure.  Or, not using </a:t>
            </a:r>
            <a:r>
              <a:rPr lang="en-US" sz="2400" b="1" dirty="0" smtClean="0"/>
              <a:t>effective</a:t>
            </a:r>
          </a:p>
          <a:p>
            <a:r>
              <a:rPr lang="en-US" sz="2400" b="1" dirty="0"/>
              <a:t>	</a:t>
            </a:r>
            <a:r>
              <a:rPr lang="en-US" sz="2400" b="1" dirty="0" smtClean="0"/>
              <a:t> chapter </a:t>
            </a:r>
            <a:r>
              <a:rPr lang="en-US" sz="2400" b="1" dirty="0"/>
              <a:t>closure to connect concepts.</a:t>
            </a:r>
          </a:p>
          <a:p>
            <a:r>
              <a:rPr lang="en-US" dirty="0"/>
              <a:t> </a:t>
            </a:r>
          </a:p>
        </p:txBody>
      </p:sp>
      <p:sp>
        <p:nvSpPr>
          <p:cNvPr id="7" name="TextBox 6"/>
          <p:cNvSpPr txBox="1"/>
          <p:nvPr/>
        </p:nvSpPr>
        <p:spPr>
          <a:xfrm>
            <a:off x="3427677" y="216948"/>
            <a:ext cx="2852063" cy="584776"/>
          </a:xfrm>
          <a:prstGeom prst="rect">
            <a:avLst/>
          </a:prstGeom>
          <a:noFill/>
        </p:spPr>
        <p:txBody>
          <a:bodyPr wrap="none" rtlCol="0">
            <a:spAutoFit/>
          </a:bodyPr>
          <a:lstStyle/>
          <a:p>
            <a:r>
              <a:rPr lang="en-US" sz="3200" b="1" dirty="0" smtClean="0">
                <a:solidFill>
                  <a:srgbClr val="0000FF"/>
                </a:solidFill>
              </a:rPr>
              <a:t>Pacing Scenario</a:t>
            </a:r>
            <a:endParaRPr lang="en-US" sz="3200" b="1" dirty="0">
              <a:solidFill>
                <a:srgbClr val="0000FF"/>
              </a:solidFill>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29423582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dirty="0"/>
          </a:p>
        </p:txBody>
      </p:sp>
      <p:sp>
        <p:nvSpPr>
          <p:cNvPr id="3" name="Subtitle 2"/>
          <p:cNvSpPr>
            <a:spLocks noGrp="1"/>
          </p:cNvSpPr>
          <p:nvPr>
            <p:ph type="subTitle" idx="1"/>
          </p:nvPr>
        </p:nvSpPr>
        <p:spPr/>
        <p:txBody>
          <a:bodyPr/>
          <a:lstStyle/>
          <a:p>
            <a:endParaRPr lang="en-US" dirty="0"/>
          </a:p>
        </p:txBody>
      </p:sp>
      <p:pic>
        <p:nvPicPr>
          <p:cNvPr id="6" name="Picture 5" descr="BrandedPowerPoint7.jpg"/>
          <p:cNvPicPr>
            <a:picLocks noChangeAspect="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0" y="0"/>
            <a:ext cx="9144000" cy="6858000"/>
          </a:xfrm>
          <a:prstGeom prst="rect">
            <a:avLst/>
          </a:prstGeom>
        </p:spPr>
      </p:pic>
      <p:sp>
        <p:nvSpPr>
          <p:cNvPr id="5" name="Rectangle 3"/>
          <p:cNvSpPr txBox="1">
            <a:spLocks noChangeArrowheads="1"/>
          </p:cNvSpPr>
          <p:nvPr/>
        </p:nvSpPr>
        <p:spPr>
          <a:xfrm>
            <a:off x="0" y="509336"/>
            <a:ext cx="9144000" cy="3501189"/>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nSpc>
                <a:spcPct val="130000"/>
              </a:lnSpc>
              <a:spcBef>
                <a:spcPct val="0"/>
              </a:spcBef>
              <a:defRPr/>
            </a:pPr>
            <a:endParaRPr lang="en-US" sz="4000" dirty="0">
              <a:solidFill>
                <a:schemeClr val="tx1"/>
              </a:solidFill>
              <a:latin typeface="Footlight MT Light"/>
              <a:ea typeface="+mj-ea"/>
              <a:cs typeface="Footlight MT Light"/>
            </a:endParaRPr>
          </a:p>
        </p:txBody>
      </p:sp>
      <p:pic>
        <p:nvPicPr>
          <p:cNvPr id="4" name="Picture 3" descr="Screen Shot 2015-12-03 at 11.09.58 AM.png"/>
          <p:cNvPicPr>
            <a:picLocks noChangeAspect="1"/>
          </p:cNvPicPr>
          <p:nvPr/>
        </p:nvPicPr>
        <p:blipFill>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2413000" y="1193800"/>
            <a:ext cx="4318000" cy="4457700"/>
          </a:xfrm>
          <a:prstGeom prst="rect">
            <a:avLst/>
          </a:prstGeom>
        </p:spPr>
      </p:pic>
      <p:sp>
        <p:nvSpPr>
          <p:cNvPr id="7" name="TextBox 6"/>
          <p:cNvSpPr txBox="1"/>
          <p:nvPr/>
        </p:nvSpPr>
        <p:spPr>
          <a:xfrm>
            <a:off x="1797137" y="93837"/>
            <a:ext cx="6121162" cy="1015663"/>
          </a:xfrm>
          <a:prstGeom prst="rect">
            <a:avLst/>
          </a:prstGeom>
          <a:noFill/>
        </p:spPr>
        <p:txBody>
          <a:bodyPr wrap="none" rtlCol="0">
            <a:spAutoFit/>
          </a:bodyPr>
          <a:lstStyle/>
          <a:p>
            <a:r>
              <a:rPr lang="en-US" sz="6000" b="1" dirty="0" smtClean="0">
                <a:solidFill>
                  <a:srgbClr val="0000FF"/>
                </a:solidFill>
              </a:rPr>
              <a:t>Give One, Get One</a:t>
            </a:r>
            <a:endParaRPr lang="en-US" sz="6000" b="1" dirty="0">
              <a:solidFill>
                <a:srgbClr val="0000FF"/>
              </a:solidFill>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29423582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dirty="0"/>
          </a:p>
        </p:txBody>
      </p:sp>
      <p:sp>
        <p:nvSpPr>
          <p:cNvPr id="3" name="Subtitle 2"/>
          <p:cNvSpPr>
            <a:spLocks noGrp="1"/>
          </p:cNvSpPr>
          <p:nvPr>
            <p:ph type="subTitle" idx="1"/>
          </p:nvPr>
        </p:nvSpPr>
        <p:spPr/>
        <p:txBody>
          <a:bodyPr/>
          <a:lstStyle/>
          <a:p>
            <a:endParaRPr lang="en-US" dirty="0"/>
          </a:p>
        </p:txBody>
      </p:sp>
      <p:pic>
        <p:nvPicPr>
          <p:cNvPr id="6" name="Picture 5" descr="BrandedPowerPoint7.jpg"/>
          <p:cNvPicPr>
            <a:picLocks noChangeAspect="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0" y="0"/>
            <a:ext cx="9144000" cy="6858000"/>
          </a:xfrm>
          <a:prstGeom prst="rect">
            <a:avLst/>
          </a:prstGeom>
        </p:spPr>
      </p:pic>
      <p:sp>
        <p:nvSpPr>
          <p:cNvPr id="5" name="Rectangle 3"/>
          <p:cNvSpPr txBox="1">
            <a:spLocks noChangeArrowheads="1"/>
          </p:cNvSpPr>
          <p:nvPr/>
        </p:nvSpPr>
        <p:spPr>
          <a:xfrm>
            <a:off x="0" y="509336"/>
            <a:ext cx="9144000" cy="3501189"/>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nSpc>
                <a:spcPct val="130000"/>
              </a:lnSpc>
              <a:spcBef>
                <a:spcPct val="0"/>
              </a:spcBef>
              <a:defRPr/>
            </a:pPr>
            <a:endParaRPr lang="en-US" sz="4000" dirty="0">
              <a:solidFill>
                <a:schemeClr val="tx1"/>
              </a:solidFill>
              <a:latin typeface="Footlight MT Light"/>
              <a:ea typeface="+mj-ea"/>
              <a:cs typeface="Footlight MT Light"/>
            </a:endParaRPr>
          </a:p>
        </p:txBody>
      </p:sp>
      <p:sp>
        <p:nvSpPr>
          <p:cNvPr id="4" name="TextBox 3"/>
          <p:cNvSpPr txBox="1"/>
          <p:nvPr/>
        </p:nvSpPr>
        <p:spPr>
          <a:xfrm>
            <a:off x="2134051" y="292100"/>
            <a:ext cx="6130573" cy="5570755"/>
          </a:xfrm>
          <a:prstGeom prst="rect">
            <a:avLst/>
          </a:prstGeom>
          <a:noFill/>
        </p:spPr>
        <p:txBody>
          <a:bodyPr wrap="square" rtlCol="0">
            <a:spAutoFit/>
          </a:bodyPr>
          <a:lstStyle/>
          <a:p>
            <a:r>
              <a:rPr lang="en-US" sz="4800" dirty="0" smtClean="0"/>
              <a:t> </a:t>
            </a:r>
            <a:r>
              <a:rPr lang="en-US" sz="4400" b="1" u="sng" dirty="0">
                <a:solidFill>
                  <a:srgbClr val="0000FF"/>
                </a:solidFill>
              </a:rPr>
              <a:t>S</a:t>
            </a:r>
            <a:r>
              <a:rPr lang="en-US" sz="4400" b="1" dirty="0">
                <a:solidFill>
                  <a:srgbClr val="0000FF"/>
                </a:solidFill>
              </a:rPr>
              <a:t>tart promptly</a:t>
            </a:r>
          </a:p>
          <a:p>
            <a:r>
              <a:rPr lang="en-US" sz="4400" b="1" dirty="0">
                <a:solidFill>
                  <a:srgbClr val="0000FF"/>
                </a:solidFill>
              </a:rPr>
              <a:t>  </a:t>
            </a:r>
            <a:r>
              <a:rPr lang="en-US" sz="4400" b="1" u="sng" dirty="0" smtClean="0">
                <a:solidFill>
                  <a:srgbClr val="0000FF"/>
                </a:solidFill>
              </a:rPr>
              <a:t>P</a:t>
            </a:r>
            <a:r>
              <a:rPr lang="en-US" sz="4400" b="1" dirty="0" smtClean="0">
                <a:solidFill>
                  <a:srgbClr val="0000FF"/>
                </a:solidFill>
              </a:rPr>
              <a:t>eer </a:t>
            </a:r>
            <a:r>
              <a:rPr lang="en-US" sz="4400" b="1" dirty="0">
                <a:solidFill>
                  <a:srgbClr val="0000FF"/>
                </a:solidFill>
              </a:rPr>
              <a:t>support</a:t>
            </a:r>
          </a:p>
          <a:p>
            <a:r>
              <a:rPr lang="en-US" sz="4400" b="1" dirty="0">
                <a:solidFill>
                  <a:srgbClr val="0000FF"/>
                </a:solidFill>
              </a:rPr>
              <a:t>  </a:t>
            </a:r>
            <a:r>
              <a:rPr lang="en-US" sz="4400" b="1" u="sng" dirty="0" smtClean="0">
                <a:solidFill>
                  <a:srgbClr val="0000FF"/>
                </a:solidFill>
              </a:rPr>
              <a:t>A</a:t>
            </a:r>
            <a:r>
              <a:rPr lang="en-US" sz="4400" b="1" dirty="0" smtClean="0">
                <a:solidFill>
                  <a:srgbClr val="0000FF"/>
                </a:solidFill>
              </a:rPr>
              <a:t>ctive </a:t>
            </a:r>
            <a:r>
              <a:rPr lang="en-US" sz="4400" b="1" dirty="0">
                <a:solidFill>
                  <a:srgbClr val="0000FF"/>
                </a:solidFill>
              </a:rPr>
              <a:t>learning</a:t>
            </a:r>
          </a:p>
          <a:p>
            <a:r>
              <a:rPr lang="en-US" sz="4400" b="1" dirty="0">
                <a:solidFill>
                  <a:srgbClr val="0000FF"/>
                </a:solidFill>
              </a:rPr>
              <a:t>  </a:t>
            </a:r>
            <a:r>
              <a:rPr lang="en-US" sz="4400" b="1" u="sng" dirty="0" smtClean="0">
                <a:solidFill>
                  <a:srgbClr val="0000FF"/>
                </a:solidFill>
              </a:rPr>
              <a:t>R</a:t>
            </a:r>
            <a:r>
              <a:rPr lang="en-US" sz="4400" b="1" dirty="0" smtClean="0">
                <a:solidFill>
                  <a:srgbClr val="0000FF"/>
                </a:solidFill>
              </a:rPr>
              <a:t>espond </a:t>
            </a:r>
            <a:r>
              <a:rPr lang="en-US" sz="4400" b="1" dirty="0">
                <a:solidFill>
                  <a:srgbClr val="0000FF"/>
                </a:solidFill>
              </a:rPr>
              <a:t>to TEAMS </a:t>
            </a:r>
            <a:r>
              <a:rPr lang="en-US" sz="4400" b="1" dirty="0" smtClean="0">
                <a:solidFill>
                  <a:srgbClr val="0000FF"/>
                </a:solidFill>
              </a:rPr>
              <a:t>	not 	INDIVIDUALS</a:t>
            </a:r>
            <a:endParaRPr lang="en-US" sz="4400" b="1" dirty="0">
              <a:solidFill>
                <a:srgbClr val="0000FF"/>
              </a:solidFill>
            </a:endParaRPr>
          </a:p>
          <a:p>
            <a:r>
              <a:rPr lang="en-US" sz="4400" b="1" dirty="0">
                <a:solidFill>
                  <a:srgbClr val="0000FF"/>
                </a:solidFill>
              </a:rPr>
              <a:t>  </a:t>
            </a:r>
            <a:r>
              <a:rPr lang="en-US" sz="4400" b="1" u="sng" dirty="0" smtClean="0">
                <a:solidFill>
                  <a:srgbClr val="0000FF"/>
                </a:solidFill>
              </a:rPr>
              <a:t>C</a:t>
            </a:r>
            <a:r>
              <a:rPr lang="en-US" sz="4400" b="1" dirty="0" smtClean="0">
                <a:solidFill>
                  <a:srgbClr val="0000FF"/>
                </a:solidFill>
              </a:rPr>
              <a:t>irculate</a:t>
            </a:r>
            <a:r>
              <a:rPr lang="en-US" sz="4400" b="1" dirty="0">
                <a:solidFill>
                  <a:srgbClr val="0000FF"/>
                </a:solidFill>
              </a:rPr>
              <a:t>, Circulate, </a:t>
            </a:r>
            <a:r>
              <a:rPr lang="en-US" sz="4400" b="1" dirty="0" smtClean="0">
                <a:solidFill>
                  <a:srgbClr val="0000FF"/>
                </a:solidFill>
              </a:rPr>
              <a:t>	Circulate</a:t>
            </a:r>
            <a:endParaRPr lang="en-US" sz="4400" b="1" dirty="0">
              <a:solidFill>
                <a:srgbClr val="0000FF"/>
              </a:solidFill>
            </a:endParaRPr>
          </a:p>
          <a:p>
            <a:r>
              <a:rPr lang="en-US" sz="4400" b="1" dirty="0">
                <a:solidFill>
                  <a:srgbClr val="0000FF"/>
                </a:solidFill>
              </a:rPr>
              <a:t>  </a:t>
            </a:r>
            <a:r>
              <a:rPr lang="en-US" sz="4400" b="1" u="sng" dirty="0" smtClean="0">
                <a:solidFill>
                  <a:srgbClr val="0000FF"/>
                </a:solidFill>
              </a:rPr>
              <a:t>C</a:t>
            </a:r>
            <a:r>
              <a:rPr lang="en-US" sz="4400" b="1" dirty="0" smtClean="0">
                <a:solidFill>
                  <a:srgbClr val="0000FF"/>
                </a:solidFill>
              </a:rPr>
              <a:t>losure</a:t>
            </a:r>
            <a:r>
              <a:rPr lang="en-US" sz="4400" b="1" dirty="0">
                <a:solidFill>
                  <a:srgbClr val="0000FF"/>
                </a:solidFill>
              </a:rPr>
              <a:t>, Closure</a:t>
            </a:r>
          </a:p>
        </p:txBody>
      </p:sp>
      <p:pic>
        <p:nvPicPr>
          <p:cNvPr id="7" name="Picture 6" descr="Screen Shot 2015-12-03 at 11.17.31 AM.png"/>
          <p:cNvPicPr>
            <a:picLocks noChangeAspect="1"/>
          </p:cNvPicPr>
          <p:nvPr/>
        </p:nvPicPr>
        <p:blipFill>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rot="5400000">
            <a:off x="44087" y="3849650"/>
            <a:ext cx="2326777" cy="1853152"/>
          </a:xfrm>
          <a:prstGeom prst="rect">
            <a:avLst/>
          </a:prstGeom>
        </p:spPr>
      </p:pic>
      <p:pic>
        <p:nvPicPr>
          <p:cNvPr id="8" name="Picture 7" descr="Screen Shot 2015-12-03 at 11.21.10 AM.png"/>
          <p:cNvPicPr>
            <a:picLocks noChangeAspect="1"/>
          </p:cNvPicPr>
          <p:nvPr/>
        </p:nvPicPr>
        <p:blipFill>
          <a:blip r:embed="rId5">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6156424" y="374466"/>
            <a:ext cx="2672613" cy="1980310"/>
          </a:xfrm>
          <a:prstGeom prst="rect">
            <a:avLst/>
          </a:prstGeo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91874321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dirty="0"/>
          </a:p>
        </p:txBody>
      </p:sp>
      <p:sp>
        <p:nvSpPr>
          <p:cNvPr id="3" name="Subtitle 2"/>
          <p:cNvSpPr>
            <a:spLocks noGrp="1"/>
          </p:cNvSpPr>
          <p:nvPr>
            <p:ph type="subTitle" idx="1"/>
          </p:nvPr>
        </p:nvSpPr>
        <p:spPr/>
        <p:txBody>
          <a:bodyPr/>
          <a:lstStyle/>
          <a:p>
            <a:endParaRPr lang="en-US" dirty="0"/>
          </a:p>
        </p:txBody>
      </p:sp>
      <p:pic>
        <p:nvPicPr>
          <p:cNvPr id="6" name="Picture 5" descr="BrandedPowerPoint7.jpg"/>
          <p:cNvPicPr>
            <a:picLocks noChangeAspect="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0" y="0"/>
            <a:ext cx="9144000" cy="6858000"/>
          </a:xfrm>
          <a:prstGeom prst="rect">
            <a:avLst/>
          </a:prstGeom>
        </p:spPr>
      </p:pic>
      <p:sp>
        <p:nvSpPr>
          <p:cNvPr id="5" name="Rectangle 3"/>
          <p:cNvSpPr txBox="1">
            <a:spLocks noChangeArrowheads="1"/>
          </p:cNvSpPr>
          <p:nvPr/>
        </p:nvSpPr>
        <p:spPr>
          <a:xfrm>
            <a:off x="0" y="509336"/>
            <a:ext cx="9144000" cy="3501189"/>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nSpc>
                <a:spcPct val="130000"/>
              </a:lnSpc>
              <a:spcBef>
                <a:spcPct val="0"/>
              </a:spcBef>
              <a:defRPr/>
            </a:pPr>
            <a:endParaRPr lang="en-US" sz="4000" dirty="0">
              <a:solidFill>
                <a:schemeClr val="tx1"/>
              </a:solidFill>
              <a:latin typeface="Footlight MT Light"/>
              <a:ea typeface="+mj-ea"/>
              <a:cs typeface="Footlight MT Light"/>
            </a:endParaRPr>
          </a:p>
        </p:txBody>
      </p:sp>
      <p:sp>
        <p:nvSpPr>
          <p:cNvPr id="7" name="Shape 32"/>
          <p:cNvSpPr txBox="1">
            <a:spLocks/>
          </p:cNvSpPr>
          <p:nvPr/>
        </p:nvSpPr>
        <p:spPr>
          <a:xfrm>
            <a:off x="1536699" y="215223"/>
            <a:ext cx="5477602" cy="1143000"/>
          </a:xfrm>
          <a:prstGeom prst="rect">
            <a:avLst/>
          </a:prstGeom>
        </p:spPr>
        <p:txBody>
          <a:bodyPr vert="horz" lIns="91440" tIns="45720" rIns="91440" bIns="45720" rtlCol="0">
            <a:normAutofit fontScale="975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defTabSz="345030">
              <a:buNone/>
              <a:defRPr sz="1800"/>
            </a:pPr>
            <a:r>
              <a:rPr lang="en-US" sz="4700" b="1" dirty="0" smtClean="0">
                <a:solidFill>
                  <a:srgbClr val="0000FF"/>
                </a:solidFill>
              </a:rPr>
              <a:t>Chapter </a:t>
            </a:r>
            <a:r>
              <a:rPr lang="en-US" sz="4700" b="1" dirty="0" smtClean="0">
                <a:solidFill>
                  <a:srgbClr val="FF0000"/>
                </a:solidFill>
              </a:rPr>
              <a:t>#</a:t>
            </a:r>
            <a:r>
              <a:rPr lang="en-US" sz="4700" b="1" dirty="0" smtClean="0">
                <a:solidFill>
                  <a:srgbClr val="0000FF"/>
                </a:solidFill>
              </a:rPr>
              <a:t> Snap Shot</a:t>
            </a:r>
            <a:endParaRPr lang="en-US" sz="4700" b="1" dirty="0">
              <a:solidFill>
                <a:srgbClr val="0000FF"/>
              </a:solidFill>
            </a:endParaRPr>
          </a:p>
        </p:txBody>
      </p:sp>
      <p:sp>
        <p:nvSpPr>
          <p:cNvPr id="8" name="Rectangle 7"/>
          <p:cNvSpPr/>
          <p:nvPr/>
        </p:nvSpPr>
        <p:spPr>
          <a:xfrm>
            <a:off x="828695" y="1175207"/>
            <a:ext cx="8256568" cy="4924425"/>
          </a:xfrm>
          <a:prstGeom prst="rect">
            <a:avLst/>
          </a:prstGeom>
        </p:spPr>
        <p:txBody>
          <a:bodyPr wrap="square">
            <a:spAutoFit/>
          </a:bodyPr>
          <a:lstStyle/>
          <a:p>
            <a:r>
              <a:rPr lang="en-US" b="1" dirty="0" smtClean="0">
                <a:solidFill>
                  <a:srgbClr val="0000FF"/>
                </a:solidFill>
              </a:rPr>
              <a:t> </a:t>
            </a:r>
            <a:r>
              <a:rPr lang="en-US" sz="3200" b="1" dirty="0" smtClean="0">
                <a:solidFill>
                  <a:srgbClr val="0000FF"/>
                </a:solidFill>
              </a:rPr>
              <a:t>Team </a:t>
            </a:r>
            <a:r>
              <a:rPr lang="en-US" sz="3200" b="1" dirty="0" err="1" smtClean="0">
                <a:solidFill>
                  <a:srgbClr val="0000FF"/>
                </a:solidFill>
              </a:rPr>
              <a:t>JigSaw</a:t>
            </a:r>
            <a:endParaRPr lang="en-US" sz="3200" b="1" dirty="0" smtClean="0">
              <a:solidFill>
                <a:srgbClr val="0000FF"/>
              </a:solidFill>
            </a:endParaRPr>
          </a:p>
          <a:p>
            <a:r>
              <a:rPr lang="en-US" sz="2800" b="1" dirty="0"/>
              <a:t>Teams will have </a:t>
            </a:r>
            <a:r>
              <a:rPr lang="en-US" sz="2800" b="1" dirty="0" smtClean="0"/>
              <a:t>5 </a:t>
            </a:r>
            <a:r>
              <a:rPr lang="en-US" sz="2800" b="1" dirty="0"/>
              <a:t>minutes of individual time to read through their part, click on links,  and take notes</a:t>
            </a:r>
            <a:endParaRPr lang="en-US" sz="2800" b="1" dirty="0">
              <a:solidFill>
                <a:srgbClr val="0000FF"/>
              </a:solidFill>
            </a:endParaRPr>
          </a:p>
          <a:p>
            <a:endParaRPr lang="en-US" sz="2000" b="1" i="1" u="sng" dirty="0" smtClean="0"/>
          </a:p>
          <a:p>
            <a:pPr marL="342900" indent="-342900">
              <a:buFont typeface="Arial"/>
              <a:buChar char="•"/>
            </a:pPr>
            <a:r>
              <a:rPr lang="en-US" sz="2000" b="1" i="1" u="sng" dirty="0" smtClean="0"/>
              <a:t>Resource </a:t>
            </a:r>
            <a:r>
              <a:rPr lang="en-US" sz="2000" b="1" i="1" u="sng" dirty="0"/>
              <a:t>Manager</a:t>
            </a:r>
            <a:r>
              <a:rPr lang="en-US" sz="2000" b="1" u="sng" dirty="0"/>
              <a:t>:</a:t>
            </a:r>
            <a:r>
              <a:rPr lang="en-US" sz="2000" b="1" dirty="0"/>
              <a:t> Chapter Introduction (1st page in the chapter) through </a:t>
            </a:r>
            <a:r>
              <a:rPr lang="en-US" sz="2000" b="1" i="1" dirty="0"/>
              <a:t>Where Is This Going?  </a:t>
            </a:r>
            <a:endParaRPr lang="en-US" sz="2000" b="1" dirty="0"/>
          </a:p>
          <a:p>
            <a:pPr marL="342900" indent="-342900">
              <a:buFont typeface="Arial"/>
              <a:buChar char="•"/>
            </a:pPr>
            <a:r>
              <a:rPr lang="en-US" sz="2000" b="1" i="1" u="sng" dirty="0"/>
              <a:t>Facilitator</a:t>
            </a:r>
            <a:r>
              <a:rPr lang="en-US" sz="2000" b="1" u="sng" dirty="0"/>
              <a:t>:</a:t>
            </a:r>
            <a:r>
              <a:rPr lang="en-US" sz="2000" b="1" dirty="0"/>
              <a:t> Assessment Ideas (look at the suggested assessment guide at the beginning of the chapter)</a:t>
            </a:r>
          </a:p>
          <a:p>
            <a:pPr marL="342900" indent="-342900">
              <a:buFont typeface="Arial"/>
              <a:buChar char="•"/>
            </a:pPr>
            <a:r>
              <a:rPr lang="en-US" sz="2000" b="1" i="1" u="sng" dirty="0"/>
              <a:t>Recorder Reporter</a:t>
            </a:r>
            <a:r>
              <a:rPr lang="en-US" sz="2000" b="1" u="sng" dirty="0"/>
              <a:t>:</a:t>
            </a:r>
            <a:r>
              <a:rPr lang="en-US" sz="2000" b="1" dirty="0"/>
              <a:t> Learning Log entries and Math Notes (from the chapter closure)</a:t>
            </a:r>
          </a:p>
          <a:p>
            <a:pPr marL="342900" indent="-342900">
              <a:buFont typeface="Arial"/>
              <a:buChar char="•"/>
            </a:pPr>
            <a:r>
              <a:rPr lang="en-US" sz="2000" b="1" i="1" u="sng" dirty="0"/>
              <a:t>Task Manager</a:t>
            </a:r>
            <a:r>
              <a:rPr lang="en-US" sz="2000" b="1" u="sng" dirty="0"/>
              <a:t>:</a:t>
            </a:r>
            <a:r>
              <a:rPr lang="en-US" sz="2000" b="1" dirty="0"/>
              <a:t> Mathematical Vocabulary and Closure </a:t>
            </a:r>
            <a:r>
              <a:rPr lang="en-US" sz="2000" b="1" dirty="0" smtClean="0"/>
              <a:t>Problems</a:t>
            </a:r>
            <a:endParaRPr lang="en-US" dirty="0"/>
          </a:p>
          <a:p>
            <a:r>
              <a:rPr lang="en-US" dirty="0"/>
              <a:t> </a:t>
            </a:r>
          </a:p>
          <a:p>
            <a:r>
              <a:rPr lang="en-US" sz="2400" b="1" dirty="0" smtClean="0">
                <a:solidFill>
                  <a:srgbClr val="0000FF"/>
                </a:solidFill>
              </a:rPr>
              <a:t>Each team member will “tell </a:t>
            </a:r>
            <a:r>
              <a:rPr lang="en-US" sz="2400" b="1" dirty="0">
                <a:solidFill>
                  <a:srgbClr val="0000FF"/>
                </a:solidFill>
              </a:rPr>
              <a:t>the </a:t>
            </a:r>
            <a:r>
              <a:rPr lang="en-US" sz="2400" b="1" dirty="0" smtClean="0">
                <a:solidFill>
                  <a:srgbClr val="0000FF"/>
                </a:solidFill>
              </a:rPr>
              <a:t>story” </a:t>
            </a:r>
            <a:r>
              <a:rPr lang="en-US" sz="2400" b="1" dirty="0">
                <a:solidFill>
                  <a:srgbClr val="0000FF"/>
                </a:solidFill>
              </a:rPr>
              <a:t>of the chapter through their assigned </a:t>
            </a:r>
            <a:r>
              <a:rPr lang="en-US" sz="2400" b="1" dirty="0" smtClean="0">
                <a:solidFill>
                  <a:srgbClr val="0000FF"/>
                </a:solidFill>
              </a:rPr>
              <a:t>lens</a:t>
            </a:r>
            <a:r>
              <a:rPr lang="en-US" sz="2400" dirty="0" smtClean="0"/>
              <a:t>.</a:t>
            </a:r>
            <a:endParaRPr lang="en-US" sz="2400" dirty="0"/>
          </a:p>
        </p:txBody>
      </p:sp>
      <p:pic>
        <p:nvPicPr>
          <p:cNvPr id="9" name="Picture 8" descr="Screen Shot 2013-04-25 at 10.06.45 AM.png"/>
          <p:cNvPicPr>
            <a:picLocks noChangeAspect="1"/>
          </p:cNvPicPr>
          <p:nvPr/>
        </p:nvPicPr>
        <p:blipFill>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7014301" y="215223"/>
            <a:ext cx="1850475" cy="1523180"/>
          </a:xfrm>
          <a:prstGeom prst="rect">
            <a:avLst/>
          </a:prstGeo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172867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xEl>
                                              <p:pRg st="3" end="3"/>
                                            </p:txEl>
                                          </p:spTgt>
                                        </p:tgtEl>
                                        <p:attrNameLst>
                                          <p:attrName>style.visibility</p:attrName>
                                        </p:attrNameLst>
                                      </p:cBhvr>
                                      <p:to>
                                        <p:strVal val="visible"/>
                                      </p:to>
                                    </p:set>
                                    <p:anim calcmode="lin" valueType="num">
                                      <p:cBhvr additive="base">
                                        <p:cTn id="7" dur="500" fill="hold"/>
                                        <p:tgtEl>
                                          <p:spTgt spid="8">
                                            <p:txEl>
                                              <p:pRg st="3" end="3"/>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xEl>
                                              <p:pRg st="4" end="4"/>
                                            </p:txEl>
                                          </p:spTgt>
                                        </p:tgtEl>
                                        <p:attrNameLst>
                                          <p:attrName>style.visibility</p:attrName>
                                        </p:attrNameLst>
                                      </p:cBhvr>
                                      <p:to>
                                        <p:strVal val="visible"/>
                                      </p:to>
                                    </p:set>
                                    <p:anim calcmode="lin" valueType="num">
                                      <p:cBhvr additive="base">
                                        <p:cTn id="13" dur="500" fill="hold"/>
                                        <p:tgtEl>
                                          <p:spTgt spid="8">
                                            <p:txEl>
                                              <p:pRg st="4" end="4"/>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8">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8">
                                            <p:txEl>
                                              <p:pRg st="5" end="5"/>
                                            </p:txEl>
                                          </p:spTgt>
                                        </p:tgtEl>
                                        <p:attrNameLst>
                                          <p:attrName>style.visibility</p:attrName>
                                        </p:attrNameLst>
                                      </p:cBhvr>
                                      <p:to>
                                        <p:strVal val="visible"/>
                                      </p:to>
                                    </p:set>
                                    <p:anim calcmode="lin" valueType="num">
                                      <p:cBhvr additive="base">
                                        <p:cTn id="19" dur="500" fill="hold"/>
                                        <p:tgtEl>
                                          <p:spTgt spid="8">
                                            <p:txEl>
                                              <p:pRg st="5" end="5"/>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8">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8">
                                            <p:txEl>
                                              <p:pRg st="6" end="6"/>
                                            </p:txEl>
                                          </p:spTgt>
                                        </p:tgtEl>
                                        <p:attrNameLst>
                                          <p:attrName>style.visibility</p:attrName>
                                        </p:attrNameLst>
                                      </p:cBhvr>
                                      <p:to>
                                        <p:strVal val="visible"/>
                                      </p:to>
                                    </p:set>
                                    <p:anim calcmode="lin" valueType="num">
                                      <p:cBhvr additive="base">
                                        <p:cTn id="25" dur="500" fill="hold"/>
                                        <p:tgtEl>
                                          <p:spTgt spid="8">
                                            <p:txEl>
                                              <p:pRg st="6" end="6"/>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8">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8">
                                            <p:txEl>
                                              <p:pRg st="8" end="8"/>
                                            </p:txEl>
                                          </p:spTgt>
                                        </p:tgtEl>
                                        <p:attrNameLst>
                                          <p:attrName>style.visibility</p:attrName>
                                        </p:attrNameLst>
                                      </p:cBhvr>
                                      <p:to>
                                        <p:strVal val="visible"/>
                                      </p:to>
                                    </p:set>
                                    <p:anim calcmode="lin" valueType="num">
                                      <p:cBhvr additive="base">
                                        <p:cTn id="31" dur="500" fill="hold"/>
                                        <p:tgtEl>
                                          <p:spTgt spid="8">
                                            <p:txEl>
                                              <p:pRg st="8" end="8"/>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8">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dirty="0"/>
          </a:p>
        </p:txBody>
      </p:sp>
      <p:sp>
        <p:nvSpPr>
          <p:cNvPr id="3" name="Subtitle 2"/>
          <p:cNvSpPr>
            <a:spLocks noGrp="1"/>
          </p:cNvSpPr>
          <p:nvPr>
            <p:ph type="subTitle" idx="1"/>
          </p:nvPr>
        </p:nvSpPr>
        <p:spPr/>
        <p:txBody>
          <a:bodyPr/>
          <a:lstStyle/>
          <a:p>
            <a:endParaRPr lang="en-US" dirty="0"/>
          </a:p>
        </p:txBody>
      </p:sp>
      <p:pic>
        <p:nvPicPr>
          <p:cNvPr id="6" name="Picture 5" descr="BrandedPowerPoint7.jpg"/>
          <p:cNvPicPr>
            <a:picLocks noChangeAspect="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0" y="0"/>
            <a:ext cx="9144000" cy="6858000"/>
          </a:xfrm>
          <a:prstGeom prst="rect">
            <a:avLst/>
          </a:prstGeom>
        </p:spPr>
      </p:pic>
      <p:sp>
        <p:nvSpPr>
          <p:cNvPr id="5" name="Rectangle 3"/>
          <p:cNvSpPr txBox="1">
            <a:spLocks noChangeArrowheads="1"/>
          </p:cNvSpPr>
          <p:nvPr/>
        </p:nvSpPr>
        <p:spPr>
          <a:xfrm>
            <a:off x="0" y="509336"/>
            <a:ext cx="9144000" cy="3501189"/>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nSpc>
                <a:spcPct val="130000"/>
              </a:lnSpc>
              <a:spcBef>
                <a:spcPct val="0"/>
              </a:spcBef>
              <a:defRPr/>
            </a:pPr>
            <a:endParaRPr lang="en-US" sz="4000" dirty="0">
              <a:solidFill>
                <a:schemeClr val="tx1"/>
              </a:solidFill>
              <a:latin typeface="Footlight MT Light"/>
              <a:ea typeface="+mj-ea"/>
              <a:cs typeface="Footlight MT Light"/>
            </a:endParaRPr>
          </a:p>
        </p:txBody>
      </p:sp>
      <p:sp>
        <p:nvSpPr>
          <p:cNvPr id="4" name="TextBox 3"/>
          <p:cNvSpPr txBox="1"/>
          <p:nvPr/>
        </p:nvSpPr>
        <p:spPr>
          <a:xfrm>
            <a:off x="1864699" y="4512733"/>
            <a:ext cx="5647700" cy="954107"/>
          </a:xfrm>
          <a:prstGeom prst="rect">
            <a:avLst/>
          </a:prstGeom>
          <a:noFill/>
        </p:spPr>
        <p:txBody>
          <a:bodyPr wrap="none" rtlCol="0">
            <a:spAutoFit/>
          </a:bodyPr>
          <a:lstStyle/>
          <a:p>
            <a:r>
              <a:rPr lang="en-US" sz="2800" dirty="0" smtClean="0">
                <a:solidFill>
                  <a:srgbClr val="FF0000"/>
                </a:solidFill>
              </a:rPr>
              <a:t>Model a big  problem from chapter  # </a:t>
            </a:r>
          </a:p>
          <a:p>
            <a:r>
              <a:rPr lang="en-US" sz="2800" dirty="0" smtClean="0">
                <a:solidFill>
                  <a:srgbClr val="FF0000"/>
                </a:solidFill>
              </a:rPr>
              <a:t>Course specific</a:t>
            </a:r>
            <a:endParaRPr lang="en-US" sz="2800" dirty="0">
              <a:solidFill>
                <a:srgbClr val="FF0000"/>
              </a:solidFill>
            </a:endParaRPr>
          </a:p>
        </p:txBody>
      </p:sp>
      <p:pic>
        <p:nvPicPr>
          <p:cNvPr id="7" name="Picture 6" descr="Screen Shot 2014-07-10 at 8.48.17 AM.png"/>
          <p:cNvPicPr>
            <a:picLocks noChangeAspect="1"/>
          </p:cNvPicPr>
          <p:nvPr/>
        </p:nvPicPr>
        <p:blipFill>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6346841" y="1639699"/>
            <a:ext cx="2338583" cy="1825861"/>
          </a:xfrm>
          <a:prstGeom prst="rect">
            <a:avLst/>
          </a:prstGeom>
        </p:spPr>
      </p:pic>
      <p:pic>
        <p:nvPicPr>
          <p:cNvPr id="9" name="Picture 8" descr="Screen Shot 2015-11-29 at 11.07.39 AM.png"/>
          <p:cNvPicPr>
            <a:picLocks noChangeAspect="1"/>
          </p:cNvPicPr>
          <p:nvPr/>
        </p:nvPicPr>
        <p:blipFill>
          <a:blip r:embed="rId5">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2053167" y="509336"/>
            <a:ext cx="5016500" cy="3825291"/>
          </a:xfrm>
          <a:prstGeom prst="rect">
            <a:avLst/>
          </a:prstGeo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85862636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dirty="0"/>
          </a:p>
        </p:txBody>
      </p:sp>
      <p:sp>
        <p:nvSpPr>
          <p:cNvPr id="3" name="Subtitle 2"/>
          <p:cNvSpPr>
            <a:spLocks noGrp="1"/>
          </p:cNvSpPr>
          <p:nvPr>
            <p:ph type="subTitle" idx="1"/>
          </p:nvPr>
        </p:nvSpPr>
        <p:spPr/>
        <p:txBody>
          <a:bodyPr/>
          <a:lstStyle/>
          <a:p>
            <a:endParaRPr lang="en-US" dirty="0"/>
          </a:p>
        </p:txBody>
      </p:sp>
      <p:pic>
        <p:nvPicPr>
          <p:cNvPr id="6" name="Picture 5" descr="BrandedPowerPoint7.jpg"/>
          <p:cNvPicPr>
            <a:picLocks noChangeAspect="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0" y="0"/>
            <a:ext cx="9144000" cy="6858000"/>
          </a:xfrm>
          <a:prstGeom prst="rect">
            <a:avLst/>
          </a:prstGeom>
        </p:spPr>
      </p:pic>
      <p:sp>
        <p:nvSpPr>
          <p:cNvPr id="5" name="Rectangle 3"/>
          <p:cNvSpPr txBox="1">
            <a:spLocks noChangeArrowheads="1"/>
          </p:cNvSpPr>
          <p:nvPr/>
        </p:nvSpPr>
        <p:spPr>
          <a:xfrm>
            <a:off x="0" y="509336"/>
            <a:ext cx="9144000" cy="3501189"/>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nSpc>
                <a:spcPct val="130000"/>
              </a:lnSpc>
              <a:spcBef>
                <a:spcPct val="0"/>
              </a:spcBef>
              <a:defRPr/>
            </a:pPr>
            <a:endParaRPr lang="en-US" sz="4000" dirty="0">
              <a:solidFill>
                <a:schemeClr val="tx1"/>
              </a:solidFill>
              <a:latin typeface="Footlight MT Light"/>
              <a:ea typeface="+mj-ea"/>
              <a:cs typeface="Footlight MT Light"/>
            </a:endParaRPr>
          </a:p>
        </p:txBody>
      </p:sp>
      <p:pic>
        <p:nvPicPr>
          <p:cNvPr id="7" name="Picture 6" descr="Screen Shot 2015-07-06 at 2.14.09 PM.png"/>
          <p:cNvPicPr>
            <a:picLocks noChangeAspect="1"/>
          </p:cNvPicPr>
          <p:nvPr/>
        </p:nvPicPr>
        <p:blipFill>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408856" y="313598"/>
            <a:ext cx="3871083" cy="1365489"/>
          </a:xfrm>
          <a:prstGeom prst="rect">
            <a:avLst/>
          </a:prstGeom>
        </p:spPr>
      </p:pic>
      <p:pic>
        <p:nvPicPr>
          <p:cNvPr id="8" name="Picture 7" descr="Screen Shot 2015-04-29 at 1.56.42 PM.png"/>
          <p:cNvPicPr>
            <a:picLocks noChangeAspect="1"/>
          </p:cNvPicPr>
          <p:nvPr/>
        </p:nvPicPr>
        <p:blipFill>
          <a:blip r:embed="rId5">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5696857" y="160183"/>
            <a:ext cx="2789692" cy="3517272"/>
          </a:xfrm>
          <a:prstGeom prst="rect">
            <a:avLst/>
          </a:prstGeom>
        </p:spPr>
      </p:pic>
      <p:sp>
        <p:nvSpPr>
          <p:cNvPr id="9" name="TextBox 8"/>
          <p:cNvSpPr txBox="1"/>
          <p:nvPr/>
        </p:nvSpPr>
        <p:spPr>
          <a:xfrm>
            <a:off x="956801" y="1869138"/>
            <a:ext cx="4381328" cy="1138773"/>
          </a:xfrm>
          <a:prstGeom prst="rect">
            <a:avLst/>
          </a:prstGeom>
          <a:noFill/>
        </p:spPr>
        <p:txBody>
          <a:bodyPr wrap="none" rtlCol="0">
            <a:spAutoFit/>
          </a:bodyPr>
          <a:lstStyle/>
          <a:p>
            <a:r>
              <a:rPr lang="en-US" sz="4400" b="1" dirty="0" smtClean="0">
                <a:solidFill>
                  <a:srgbClr val="B500B5"/>
                </a:solidFill>
              </a:rPr>
              <a:t>Teacher Inventory</a:t>
            </a:r>
          </a:p>
          <a:p>
            <a:r>
              <a:rPr lang="en-US" sz="2400" b="1" dirty="0" smtClean="0">
                <a:solidFill>
                  <a:srgbClr val="3366FF"/>
                </a:solidFill>
              </a:rPr>
              <a:t>	</a:t>
            </a:r>
            <a:endParaRPr lang="en-US" sz="2400" b="1" u="sng" dirty="0"/>
          </a:p>
        </p:txBody>
      </p:sp>
      <p:sp>
        <p:nvSpPr>
          <p:cNvPr id="10" name="TextBox 9"/>
          <p:cNvSpPr txBox="1"/>
          <p:nvPr/>
        </p:nvSpPr>
        <p:spPr>
          <a:xfrm>
            <a:off x="1359523" y="4092953"/>
            <a:ext cx="7023527" cy="523220"/>
          </a:xfrm>
          <a:prstGeom prst="rect">
            <a:avLst/>
          </a:prstGeom>
          <a:noFill/>
        </p:spPr>
        <p:txBody>
          <a:bodyPr wrap="none" rtlCol="0">
            <a:spAutoFit/>
          </a:bodyPr>
          <a:lstStyle/>
          <a:p>
            <a:r>
              <a:rPr lang="en-US" sz="2800" b="1" dirty="0" smtClean="0">
                <a:solidFill>
                  <a:srgbClr val="B500B5"/>
                </a:solidFill>
              </a:rPr>
              <a:t>Copy this URL and take the teacher inventory:</a:t>
            </a:r>
            <a:endParaRPr lang="en-US" sz="2800" b="1" dirty="0">
              <a:solidFill>
                <a:srgbClr val="B500B5"/>
              </a:solidFill>
            </a:endParaRPr>
          </a:p>
        </p:txBody>
      </p:sp>
      <p:sp>
        <p:nvSpPr>
          <p:cNvPr id="11" name="TextBox 10"/>
          <p:cNvSpPr txBox="1"/>
          <p:nvPr/>
        </p:nvSpPr>
        <p:spPr>
          <a:xfrm>
            <a:off x="2039909" y="4843730"/>
            <a:ext cx="5009705" cy="584776"/>
          </a:xfrm>
          <a:prstGeom prst="rect">
            <a:avLst/>
          </a:prstGeom>
          <a:noFill/>
        </p:spPr>
        <p:txBody>
          <a:bodyPr wrap="none" rtlCol="0">
            <a:spAutoFit/>
          </a:bodyPr>
          <a:lstStyle/>
          <a:p>
            <a:r>
              <a:rPr lang="en-US" sz="3200" b="1" dirty="0" smtClean="0">
                <a:solidFill>
                  <a:srgbClr val="FF0000"/>
                </a:solidFill>
              </a:rPr>
              <a:t>http</a:t>
            </a:r>
            <a:r>
              <a:rPr lang="en-US" sz="3200" b="1" dirty="0">
                <a:solidFill>
                  <a:srgbClr val="FF0000"/>
                </a:solidFill>
              </a:rPr>
              <a:t>://</a:t>
            </a:r>
            <a:r>
              <a:rPr lang="en-US" sz="3200" b="1" dirty="0" err="1">
                <a:solidFill>
                  <a:srgbClr val="FF0000"/>
                </a:solidFill>
              </a:rPr>
              <a:t>tinyurl.com</a:t>
            </a:r>
            <a:r>
              <a:rPr lang="en-US" sz="3200" b="1" dirty="0">
                <a:solidFill>
                  <a:srgbClr val="FF0000"/>
                </a:solidFill>
              </a:rPr>
              <a:t>/q8mpvtk</a:t>
            </a:r>
            <a:endParaRPr lang="en-US" sz="3200" dirty="0">
              <a:solidFill>
                <a:srgbClr val="FF0000"/>
              </a:solidFill>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8144975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dirty="0"/>
          </a:p>
        </p:txBody>
      </p:sp>
      <p:sp>
        <p:nvSpPr>
          <p:cNvPr id="3" name="Subtitle 2"/>
          <p:cNvSpPr>
            <a:spLocks noGrp="1"/>
          </p:cNvSpPr>
          <p:nvPr>
            <p:ph type="subTitle" idx="1"/>
          </p:nvPr>
        </p:nvSpPr>
        <p:spPr/>
        <p:txBody>
          <a:bodyPr/>
          <a:lstStyle/>
          <a:p>
            <a:endParaRPr lang="en-US" dirty="0"/>
          </a:p>
        </p:txBody>
      </p:sp>
      <p:pic>
        <p:nvPicPr>
          <p:cNvPr id="6" name="Picture 5" descr="BrandedPowerPoint7.jpg"/>
          <p:cNvPicPr>
            <a:picLocks noChangeAspect="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0" y="0"/>
            <a:ext cx="9219337" cy="6858000"/>
          </a:xfrm>
          <a:prstGeom prst="rect">
            <a:avLst/>
          </a:prstGeom>
        </p:spPr>
      </p:pic>
      <p:sp>
        <p:nvSpPr>
          <p:cNvPr id="5" name="Rectangle 3"/>
          <p:cNvSpPr txBox="1">
            <a:spLocks noChangeArrowheads="1"/>
          </p:cNvSpPr>
          <p:nvPr/>
        </p:nvSpPr>
        <p:spPr>
          <a:xfrm>
            <a:off x="0" y="509336"/>
            <a:ext cx="9144000" cy="3501189"/>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nSpc>
                <a:spcPct val="130000"/>
              </a:lnSpc>
              <a:spcBef>
                <a:spcPct val="0"/>
              </a:spcBef>
              <a:defRPr/>
            </a:pPr>
            <a:endParaRPr lang="en-US" sz="4000" dirty="0">
              <a:solidFill>
                <a:schemeClr val="tx1"/>
              </a:solidFill>
              <a:latin typeface="Footlight MT Light"/>
              <a:ea typeface="+mj-ea"/>
              <a:cs typeface="Footlight MT Light"/>
            </a:endParaRPr>
          </a:p>
        </p:txBody>
      </p:sp>
      <p:sp>
        <p:nvSpPr>
          <p:cNvPr id="8" name="Rectangle 6"/>
          <p:cNvSpPr txBox="1">
            <a:spLocks noChangeArrowheads="1"/>
          </p:cNvSpPr>
          <p:nvPr/>
        </p:nvSpPr>
        <p:spPr>
          <a:xfrm>
            <a:off x="708005" y="0"/>
            <a:ext cx="77724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4000" b="1" dirty="0" smtClean="0">
                <a:solidFill>
                  <a:srgbClr val="FF0000"/>
                </a:solidFill>
                <a:latin typeface="Souvenir LtIt BT" pitchFamily="8" charset="0"/>
              </a:rPr>
              <a:t>Name of Big Problem-</a:t>
            </a:r>
            <a:r>
              <a:rPr lang="en-US" sz="4000" b="1" dirty="0" smtClean="0">
                <a:solidFill>
                  <a:srgbClr val="3366FF"/>
                </a:solidFill>
                <a:latin typeface="Souvenir LtIt BT" pitchFamily="8" charset="0"/>
              </a:rPr>
              <a:t>Debrief</a:t>
            </a:r>
            <a:endParaRPr lang="en-US" sz="4000" b="1" dirty="0">
              <a:solidFill>
                <a:srgbClr val="3366FF"/>
              </a:solidFill>
            </a:endParaRPr>
          </a:p>
        </p:txBody>
      </p:sp>
      <p:sp>
        <p:nvSpPr>
          <p:cNvPr id="11" name="TextBox 10"/>
          <p:cNvSpPr txBox="1"/>
          <p:nvPr/>
        </p:nvSpPr>
        <p:spPr>
          <a:xfrm>
            <a:off x="685800" y="1103057"/>
            <a:ext cx="6755180" cy="2246769"/>
          </a:xfrm>
          <a:prstGeom prst="rect">
            <a:avLst/>
          </a:prstGeom>
          <a:noFill/>
        </p:spPr>
        <p:txBody>
          <a:bodyPr wrap="square" rtlCol="0">
            <a:spAutoFit/>
          </a:bodyPr>
          <a:lstStyle/>
          <a:p>
            <a:pPr marL="342900" indent="-342900">
              <a:buFont typeface="Arial"/>
              <a:buChar char="•"/>
            </a:pPr>
            <a:r>
              <a:rPr lang="en-US" sz="2800" b="1" dirty="0" smtClean="0">
                <a:solidFill>
                  <a:srgbClr val="0000FF"/>
                </a:solidFill>
              </a:rPr>
              <a:t>What mathematics did you use?</a:t>
            </a:r>
          </a:p>
          <a:p>
            <a:pPr marL="342900" indent="-342900">
              <a:buFont typeface="Arial"/>
              <a:buChar char="•"/>
            </a:pPr>
            <a:endParaRPr lang="en-US" sz="2800" b="1" dirty="0">
              <a:solidFill>
                <a:srgbClr val="0000FF"/>
              </a:solidFill>
            </a:endParaRPr>
          </a:p>
          <a:p>
            <a:pPr marL="342900" indent="-342900">
              <a:buFont typeface="Arial"/>
              <a:buChar char="•"/>
            </a:pPr>
            <a:r>
              <a:rPr lang="en-US" sz="2800" b="1" dirty="0" smtClean="0">
                <a:solidFill>
                  <a:srgbClr val="0000FF"/>
                </a:solidFill>
              </a:rPr>
              <a:t>What Standards of </a:t>
            </a:r>
            <a:r>
              <a:rPr lang="en-US" sz="2800" b="1" dirty="0">
                <a:solidFill>
                  <a:srgbClr val="0000FF"/>
                </a:solidFill>
              </a:rPr>
              <a:t>M</a:t>
            </a:r>
            <a:r>
              <a:rPr lang="en-US" sz="2800" b="1" dirty="0" smtClean="0">
                <a:solidFill>
                  <a:srgbClr val="0000FF"/>
                </a:solidFill>
              </a:rPr>
              <a:t>athematical Practices were embedded in  this problem?</a:t>
            </a:r>
            <a:endParaRPr lang="en-US" sz="2800" b="1" dirty="0">
              <a:solidFill>
                <a:srgbClr val="0000FF"/>
              </a:solidFill>
            </a:endParaRPr>
          </a:p>
        </p:txBody>
      </p:sp>
      <p:sp>
        <p:nvSpPr>
          <p:cNvPr id="12" name="Text Box 18"/>
          <p:cNvSpPr txBox="1">
            <a:spLocks noChangeArrowheads="1"/>
          </p:cNvSpPr>
          <p:nvPr/>
        </p:nvSpPr>
        <p:spPr bwMode="auto">
          <a:xfrm>
            <a:off x="708005" y="3534013"/>
            <a:ext cx="4172876" cy="3323987"/>
          </a:xfrm>
          <a:prstGeom prst="rect">
            <a:avLst/>
          </a:prstGeom>
          <a:noFill/>
          <a:ln w="9525">
            <a:noFill/>
            <a:miter lim="800000"/>
            <a:headEnd/>
            <a:tailEnd/>
          </a:ln>
        </p:spPr>
        <p:txBody>
          <a:bodyPr wrap="square">
            <a:prstTxWarp prst="textNoShape">
              <a:avLst/>
            </a:prstTxWarp>
            <a:spAutoFit/>
          </a:bodyPr>
          <a:lstStyle/>
          <a:p>
            <a:pPr marL="339725" indent="-339725">
              <a:spcBef>
                <a:spcPct val="50000"/>
              </a:spcBef>
              <a:buFontTx/>
              <a:buChar char="•"/>
            </a:pPr>
            <a:r>
              <a:rPr lang="en-US" sz="2800" b="1" dirty="0" smtClean="0">
                <a:solidFill>
                  <a:srgbClr val="0000FF"/>
                </a:solidFill>
              </a:rPr>
              <a:t>What was your role as a student?</a:t>
            </a:r>
          </a:p>
          <a:p>
            <a:pPr marL="339725" indent="-339725">
              <a:spcBef>
                <a:spcPct val="50000"/>
              </a:spcBef>
              <a:buFontTx/>
              <a:buChar char="•"/>
            </a:pPr>
            <a:r>
              <a:rPr lang="en-US" sz="2800" b="1" dirty="0" smtClean="0">
                <a:solidFill>
                  <a:srgbClr val="0000FF"/>
                </a:solidFill>
              </a:rPr>
              <a:t>What study team </a:t>
            </a:r>
            <a:r>
              <a:rPr lang="en-US" sz="2800" b="1" dirty="0">
                <a:solidFill>
                  <a:srgbClr val="0000FF"/>
                </a:solidFill>
              </a:rPr>
              <a:t>s</a:t>
            </a:r>
            <a:r>
              <a:rPr lang="en-US" sz="2800" b="1" dirty="0" smtClean="0">
                <a:solidFill>
                  <a:srgbClr val="0000FF"/>
                </a:solidFill>
              </a:rPr>
              <a:t>trategies were </a:t>
            </a:r>
            <a:r>
              <a:rPr lang="en-US" sz="2800" b="1" dirty="0">
                <a:solidFill>
                  <a:srgbClr val="0000FF"/>
                </a:solidFill>
              </a:rPr>
              <a:t>u</a:t>
            </a:r>
            <a:r>
              <a:rPr lang="en-US" sz="2800" b="1" dirty="0" smtClean="0">
                <a:solidFill>
                  <a:srgbClr val="0000FF"/>
                </a:solidFill>
              </a:rPr>
              <a:t>sed?</a:t>
            </a:r>
          </a:p>
          <a:p>
            <a:pPr>
              <a:spcBef>
                <a:spcPct val="50000"/>
              </a:spcBef>
            </a:pPr>
            <a:endParaRPr lang="en-US" sz="2800" dirty="0" smtClean="0"/>
          </a:p>
          <a:p>
            <a:pPr>
              <a:spcBef>
                <a:spcPct val="50000"/>
              </a:spcBef>
            </a:pPr>
            <a:endParaRPr lang="en-US" sz="2800" dirty="0"/>
          </a:p>
        </p:txBody>
      </p:sp>
      <p:pic>
        <p:nvPicPr>
          <p:cNvPr id="7" name="Picture 6" descr="Screen Shot 2014-07-15 at 9.51.12 AM.png"/>
          <p:cNvPicPr>
            <a:picLocks noChangeAspect="1"/>
          </p:cNvPicPr>
          <p:nvPr/>
        </p:nvPicPr>
        <p:blipFill>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5439097" y="2918939"/>
            <a:ext cx="3041308" cy="2583805"/>
          </a:xfrm>
          <a:prstGeom prst="rect">
            <a:avLst/>
          </a:prstGeo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676715800"/>
      </p:ext>
    </p:extLst>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dirty="0"/>
          </a:p>
        </p:txBody>
      </p:sp>
      <p:sp>
        <p:nvSpPr>
          <p:cNvPr id="3" name="Subtitle 2"/>
          <p:cNvSpPr>
            <a:spLocks noGrp="1"/>
          </p:cNvSpPr>
          <p:nvPr>
            <p:ph type="subTitle" idx="1"/>
          </p:nvPr>
        </p:nvSpPr>
        <p:spPr/>
        <p:txBody>
          <a:bodyPr/>
          <a:lstStyle/>
          <a:p>
            <a:endParaRPr lang="en-US" dirty="0"/>
          </a:p>
        </p:txBody>
      </p:sp>
      <p:pic>
        <p:nvPicPr>
          <p:cNvPr id="6" name="Picture 5" descr="BrandedPowerPoint7.jpg"/>
          <p:cNvPicPr>
            <a:picLocks noChangeAspect="1"/>
          </p:cNvPicPr>
          <p:nvPr/>
        </p:nvPicPr>
        <p:blipFill>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0" y="0"/>
            <a:ext cx="9144000" cy="6858000"/>
          </a:xfrm>
          <a:prstGeom prst="rect">
            <a:avLst/>
          </a:prstGeom>
        </p:spPr>
      </p:pic>
      <p:sp>
        <p:nvSpPr>
          <p:cNvPr id="5" name="Rectangle 3"/>
          <p:cNvSpPr txBox="1">
            <a:spLocks noChangeArrowheads="1"/>
          </p:cNvSpPr>
          <p:nvPr/>
        </p:nvSpPr>
        <p:spPr>
          <a:xfrm>
            <a:off x="0" y="509336"/>
            <a:ext cx="9144000" cy="3501189"/>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nSpc>
                <a:spcPct val="130000"/>
              </a:lnSpc>
              <a:spcBef>
                <a:spcPct val="0"/>
              </a:spcBef>
              <a:defRPr/>
            </a:pPr>
            <a:endParaRPr lang="en-US" sz="4000" dirty="0">
              <a:solidFill>
                <a:schemeClr val="tx1"/>
              </a:solidFill>
              <a:latin typeface="Footlight MT Light"/>
              <a:ea typeface="+mj-ea"/>
              <a:cs typeface="Footlight MT Light"/>
            </a:endParaRPr>
          </a:p>
        </p:txBody>
      </p:sp>
      <p:pic>
        <p:nvPicPr>
          <p:cNvPr id="7" name="Picture 6" descr="Screen Shot 2015-07-06 at 2.34.16 PM.png"/>
          <p:cNvPicPr>
            <a:picLocks noChangeAspect="1"/>
          </p:cNvPicPr>
          <p:nvPr/>
        </p:nvPicPr>
        <p:blipFill>
          <a:blip r:embed="rId5">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5755956" y="203200"/>
            <a:ext cx="2930843" cy="2904859"/>
          </a:xfrm>
          <a:prstGeom prst="rect">
            <a:avLst/>
          </a:prstGeom>
        </p:spPr>
      </p:pic>
      <p:sp>
        <p:nvSpPr>
          <p:cNvPr id="8" name="Title 1"/>
          <p:cNvSpPr txBox="1">
            <a:spLocks/>
          </p:cNvSpPr>
          <p:nvPr/>
        </p:nvSpPr>
        <p:spPr>
          <a:xfrm>
            <a:off x="1423988" y="333673"/>
            <a:ext cx="3650337"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4800" b="1" dirty="0" smtClean="0"/>
              <a:t>Brain Break</a:t>
            </a:r>
            <a:endParaRPr lang="en-US" sz="4800" b="1" dirty="0"/>
          </a:p>
        </p:txBody>
      </p:sp>
      <p:sp>
        <p:nvSpPr>
          <p:cNvPr id="9" name="Rectangle 2"/>
          <p:cNvSpPr txBox="1">
            <a:spLocks noChangeArrowheads="1"/>
          </p:cNvSpPr>
          <p:nvPr>
            <p:custDataLst>
              <p:tags r:id="rId1"/>
            </p:custDataLst>
          </p:nvPr>
        </p:nvSpPr>
        <p:spPr>
          <a:xfrm>
            <a:off x="730250" y="1266865"/>
            <a:ext cx="5025705" cy="1998369"/>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defRPr/>
            </a:pPr>
            <a:r>
              <a:rPr lang="en-US" sz="4000" dirty="0"/>
              <a:t>	</a:t>
            </a:r>
            <a:r>
              <a:rPr lang="en-US" sz="4000" i="1" dirty="0" smtClean="0">
                <a:solidFill>
                  <a:srgbClr val="FF0000"/>
                </a:solidFill>
              </a:rPr>
              <a:t>Pick a brain break</a:t>
            </a:r>
          </a:p>
          <a:p>
            <a:pPr marL="0" indent="0">
              <a:buNone/>
              <a:defRPr/>
            </a:pPr>
            <a:r>
              <a:rPr lang="en-US" sz="4000" i="1" dirty="0" smtClean="0">
                <a:solidFill>
                  <a:srgbClr val="FF0000"/>
                </a:solidFill>
              </a:rPr>
              <a:t>Activity of your choice</a:t>
            </a:r>
          </a:p>
          <a:p>
            <a:pPr marL="0" indent="0">
              <a:buNone/>
              <a:defRPr/>
            </a:pPr>
            <a:endParaRPr lang="en-US" sz="1800" b="1" dirty="0" smtClean="0">
              <a:solidFill>
                <a:srgbClr val="0000FF"/>
              </a:solidFill>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27179925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dirty="0"/>
          </a:p>
        </p:txBody>
      </p:sp>
      <p:sp>
        <p:nvSpPr>
          <p:cNvPr id="3" name="Subtitle 2"/>
          <p:cNvSpPr>
            <a:spLocks noGrp="1"/>
          </p:cNvSpPr>
          <p:nvPr>
            <p:ph type="subTitle" idx="1"/>
          </p:nvPr>
        </p:nvSpPr>
        <p:spPr/>
        <p:txBody>
          <a:bodyPr/>
          <a:lstStyle/>
          <a:p>
            <a:endParaRPr lang="en-US" dirty="0"/>
          </a:p>
        </p:txBody>
      </p:sp>
      <p:pic>
        <p:nvPicPr>
          <p:cNvPr id="6" name="Picture 5" descr="BrandedPowerPoint7.jpg"/>
          <p:cNvPicPr>
            <a:picLocks noChangeAspect="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0" y="0"/>
            <a:ext cx="9144000" cy="6858000"/>
          </a:xfrm>
          <a:prstGeom prst="rect">
            <a:avLst/>
          </a:prstGeom>
        </p:spPr>
      </p:pic>
      <p:sp>
        <p:nvSpPr>
          <p:cNvPr id="5" name="Rectangle 3"/>
          <p:cNvSpPr txBox="1">
            <a:spLocks noChangeArrowheads="1"/>
          </p:cNvSpPr>
          <p:nvPr/>
        </p:nvSpPr>
        <p:spPr>
          <a:xfrm>
            <a:off x="0" y="509336"/>
            <a:ext cx="9144000" cy="3501189"/>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nSpc>
                <a:spcPct val="130000"/>
              </a:lnSpc>
              <a:spcBef>
                <a:spcPct val="0"/>
              </a:spcBef>
              <a:defRPr/>
            </a:pPr>
            <a:endParaRPr lang="en-US" sz="4000" dirty="0">
              <a:solidFill>
                <a:schemeClr val="tx1"/>
              </a:solidFill>
              <a:latin typeface="Footlight MT Light"/>
              <a:ea typeface="+mj-ea"/>
              <a:cs typeface="Footlight MT Light"/>
            </a:endParaRPr>
          </a:p>
        </p:txBody>
      </p:sp>
      <p:sp>
        <p:nvSpPr>
          <p:cNvPr id="4" name="TextBox 3"/>
          <p:cNvSpPr txBox="1"/>
          <p:nvPr/>
        </p:nvSpPr>
        <p:spPr>
          <a:xfrm>
            <a:off x="5079740" y="847190"/>
            <a:ext cx="3929281" cy="769441"/>
          </a:xfrm>
          <a:prstGeom prst="rect">
            <a:avLst/>
          </a:prstGeom>
          <a:noFill/>
        </p:spPr>
        <p:txBody>
          <a:bodyPr wrap="none" rtlCol="0">
            <a:spAutoFit/>
          </a:bodyPr>
          <a:lstStyle/>
          <a:p>
            <a:r>
              <a:rPr lang="en-US" sz="4400" b="1" dirty="0" smtClean="0">
                <a:solidFill>
                  <a:srgbClr val="0000FF"/>
                </a:solidFill>
              </a:rPr>
              <a:t>Chapter Debrief</a:t>
            </a:r>
            <a:endParaRPr lang="en-US" sz="4400" b="1" dirty="0">
              <a:solidFill>
                <a:srgbClr val="0000FF"/>
              </a:solidFill>
            </a:endParaRPr>
          </a:p>
        </p:txBody>
      </p:sp>
      <p:sp>
        <p:nvSpPr>
          <p:cNvPr id="7" name="Rectangle 6"/>
          <p:cNvSpPr/>
          <p:nvPr/>
        </p:nvSpPr>
        <p:spPr>
          <a:xfrm>
            <a:off x="410860" y="2130425"/>
            <a:ext cx="8733139" cy="3600986"/>
          </a:xfrm>
          <a:prstGeom prst="rect">
            <a:avLst/>
          </a:prstGeom>
        </p:spPr>
        <p:txBody>
          <a:bodyPr wrap="square">
            <a:spAutoFit/>
          </a:bodyPr>
          <a:lstStyle/>
          <a:p>
            <a:endParaRPr lang="en-US" dirty="0"/>
          </a:p>
          <a:p>
            <a:r>
              <a:rPr lang="en-US" dirty="0"/>
              <a:t>● </a:t>
            </a:r>
            <a:r>
              <a:rPr lang="en-US" sz="2400" b="1" dirty="0"/>
              <a:t>What guiding principles were evident as you worked?</a:t>
            </a:r>
          </a:p>
          <a:p>
            <a:endParaRPr lang="en-US" sz="2400" b="1" dirty="0"/>
          </a:p>
          <a:p>
            <a:r>
              <a:rPr lang="en-US" sz="2400" b="1" dirty="0"/>
              <a:t>● How did using a reading strategy/protocol enhance learning/understanding?</a:t>
            </a:r>
          </a:p>
          <a:p>
            <a:endParaRPr lang="en-US" sz="2400" b="1" dirty="0"/>
          </a:p>
          <a:p>
            <a:r>
              <a:rPr lang="en-US" sz="2400" b="1" dirty="0"/>
              <a:t>● What mistakes might happen in this lesson?  How could you and your students learn </a:t>
            </a:r>
            <a:r>
              <a:rPr lang="en-US" sz="2400" b="1" dirty="0" smtClean="0"/>
              <a:t>from </a:t>
            </a:r>
            <a:r>
              <a:rPr lang="en-US" sz="2400" b="1" dirty="0"/>
              <a:t>these mistakes?  How might learning from mistakes be evident in your </a:t>
            </a:r>
            <a:r>
              <a:rPr lang="en-US" sz="2400" b="1" dirty="0" smtClean="0"/>
              <a:t>classroom</a:t>
            </a:r>
            <a:r>
              <a:rPr lang="en-US" sz="2400" b="1" dirty="0"/>
              <a:t>? </a:t>
            </a:r>
          </a:p>
          <a:p>
            <a:endParaRPr lang="en-US" dirty="0"/>
          </a:p>
        </p:txBody>
      </p:sp>
      <p:pic>
        <p:nvPicPr>
          <p:cNvPr id="8" name="Picture 7" descr="Screen Shot 2015-11-18 at 6.12.03 AM.png"/>
          <p:cNvPicPr>
            <a:picLocks noChangeAspect="1"/>
          </p:cNvPicPr>
          <p:nvPr/>
        </p:nvPicPr>
        <p:blipFill>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410860" y="547546"/>
            <a:ext cx="4307041" cy="1307174"/>
          </a:xfrm>
          <a:prstGeom prst="rect">
            <a:avLst/>
          </a:prstGeo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41410410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dirty="0"/>
          </a:p>
        </p:txBody>
      </p:sp>
      <p:sp>
        <p:nvSpPr>
          <p:cNvPr id="3" name="Subtitle 2"/>
          <p:cNvSpPr>
            <a:spLocks noGrp="1"/>
          </p:cNvSpPr>
          <p:nvPr>
            <p:ph type="subTitle" idx="1"/>
          </p:nvPr>
        </p:nvSpPr>
        <p:spPr/>
        <p:txBody>
          <a:bodyPr/>
          <a:lstStyle/>
          <a:p>
            <a:endParaRPr lang="en-US" dirty="0"/>
          </a:p>
        </p:txBody>
      </p:sp>
      <p:pic>
        <p:nvPicPr>
          <p:cNvPr id="6" name="Picture 5" descr="BrandedPowerPoint7.jpg"/>
          <p:cNvPicPr>
            <a:picLocks noChangeAspect="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0" y="0"/>
            <a:ext cx="9144000" cy="6858000"/>
          </a:xfrm>
          <a:prstGeom prst="rect">
            <a:avLst/>
          </a:prstGeom>
        </p:spPr>
      </p:pic>
      <p:sp>
        <p:nvSpPr>
          <p:cNvPr id="5" name="Rectangle 3"/>
          <p:cNvSpPr txBox="1">
            <a:spLocks noChangeArrowheads="1"/>
          </p:cNvSpPr>
          <p:nvPr/>
        </p:nvSpPr>
        <p:spPr>
          <a:xfrm>
            <a:off x="0" y="509336"/>
            <a:ext cx="9144000" cy="3501189"/>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nSpc>
                <a:spcPct val="130000"/>
              </a:lnSpc>
              <a:spcBef>
                <a:spcPct val="0"/>
              </a:spcBef>
              <a:defRPr/>
            </a:pPr>
            <a:endParaRPr lang="en-US" sz="4000" dirty="0">
              <a:solidFill>
                <a:schemeClr val="tx1"/>
              </a:solidFill>
              <a:latin typeface="Footlight MT Light"/>
              <a:ea typeface="+mj-ea"/>
              <a:cs typeface="Footlight MT Light"/>
            </a:endParaRPr>
          </a:p>
        </p:txBody>
      </p:sp>
      <p:sp>
        <p:nvSpPr>
          <p:cNvPr id="4" name="TextBox 3"/>
          <p:cNvSpPr txBox="1"/>
          <p:nvPr/>
        </p:nvSpPr>
        <p:spPr>
          <a:xfrm>
            <a:off x="864358" y="348090"/>
            <a:ext cx="7872568" cy="1323439"/>
          </a:xfrm>
          <a:prstGeom prst="rect">
            <a:avLst/>
          </a:prstGeom>
          <a:noFill/>
        </p:spPr>
        <p:txBody>
          <a:bodyPr wrap="none" rtlCol="0">
            <a:spAutoFit/>
          </a:bodyPr>
          <a:lstStyle/>
          <a:p>
            <a:r>
              <a:rPr lang="en-US" sz="4000" b="1" dirty="0" smtClean="0"/>
              <a:t>Study Team and Teaching Strategies </a:t>
            </a:r>
          </a:p>
          <a:p>
            <a:r>
              <a:rPr lang="en-US" sz="4000" b="1" dirty="0"/>
              <a:t>	</a:t>
            </a:r>
            <a:r>
              <a:rPr lang="en-US" sz="4000" b="1" dirty="0" smtClean="0"/>
              <a:t>						Review</a:t>
            </a:r>
            <a:endParaRPr lang="en-US" sz="4000" b="1" dirty="0"/>
          </a:p>
        </p:txBody>
      </p:sp>
      <p:pic>
        <p:nvPicPr>
          <p:cNvPr id="8" name="Picture 7" descr="Screen Shot 2014-07-13 at 4.31.48 PM.png"/>
          <p:cNvPicPr>
            <a:picLocks noChangeAspect="1"/>
          </p:cNvPicPr>
          <p:nvPr/>
        </p:nvPicPr>
        <p:blipFill>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1371600" y="1671529"/>
            <a:ext cx="5361927" cy="3660474"/>
          </a:xfrm>
          <a:prstGeom prst="rect">
            <a:avLst/>
          </a:prstGeo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15030679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dirty="0"/>
          </a:p>
        </p:txBody>
      </p:sp>
      <p:sp>
        <p:nvSpPr>
          <p:cNvPr id="3" name="Subtitle 2"/>
          <p:cNvSpPr>
            <a:spLocks noGrp="1"/>
          </p:cNvSpPr>
          <p:nvPr>
            <p:ph type="subTitle" idx="1"/>
          </p:nvPr>
        </p:nvSpPr>
        <p:spPr/>
        <p:txBody>
          <a:bodyPr/>
          <a:lstStyle/>
          <a:p>
            <a:endParaRPr lang="en-US" dirty="0"/>
          </a:p>
        </p:txBody>
      </p:sp>
      <p:pic>
        <p:nvPicPr>
          <p:cNvPr id="6" name="Picture 5" descr="BrandedPowerPoint7.jpg"/>
          <p:cNvPicPr>
            <a:picLocks noChangeAspect="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0" y="0"/>
            <a:ext cx="9144000" cy="6858000"/>
          </a:xfrm>
          <a:prstGeom prst="rect">
            <a:avLst/>
          </a:prstGeom>
        </p:spPr>
      </p:pic>
      <p:sp>
        <p:nvSpPr>
          <p:cNvPr id="5" name="Rectangle 3"/>
          <p:cNvSpPr txBox="1">
            <a:spLocks noChangeArrowheads="1"/>
          </p:cNvSpPr>
          <p:nvPr/>
        </p:nvSpPr>
        <p:spPr>
          <a:xfrm>
            <a:off x="0" y="509336"/>
            <a:ext cx="9144000" cy="3501189"/>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nSpc>
                <a:spcPct val="130000"/>
              </a:lnSpc>
              <a:spcBef>
                <a:spcPct val="0"/>
              </a:spcBef>
              <a:defRPr/>
            </a:pPr>
            <a:endParaRPr lang="en-US" sz="4000" dirty="0">
              <a:solidFill>
                <a:schemeClr val="tx1"/>
              </a:solidFill>
              <a:latin typeface="Footlight MT Light"/>
              <a:ea typeface="+mj-ea"/>
              <a:cs typeface="Footlight MT Light"/>
            </a:endParaRPr>
          </a:p>
        </p:txBody>
      </p:sp>
      <p:sp>
        <p:nvSpPr>
          <p:cNvPr id="4" name="TextBox 3"/>
          <p:cNvSpPr txBox="1"/>
          <p:nvPr/>
        </p:nvSpPr>
        <p:spPr>
          <a:xfrm>
            <a:off x="864358" y="348090"/>
            <a:ext cx="7872568" cy="1323439"/>
          </a:xfrm>
          <a:prstGeom prst="rect">
            <a:avLst/>
          </a:prstGeom>
          <a:noFill/>
        </p:spPr>
        <p:txBody>
          <a:bodyPr wrap="none" rtlCol="0">
            <a:spAutoFit/>
          </a:bodyPr>
          <a:lstStyle/>
          <a:p>
            <a:r>
              <a:rPr lang="en-US" sz="4000" b="1" dirty="0" smtClean="0"/>
              <a:t>Study Team and Teaching Strategies </a:t>
            </a:r>
          </a:p>
          <a:p>
            <a:r>
              <a:rPr lang="en-US" sz="4000" b="1" dirty="0"/>
              <a:t>	</a:t>
            </a:r>
            <a:r>
              <a:rPr lang="en-US" sz="4000" b="1" dirty="0" smtClean="0"/>
              <a:t>						</a:t>
            </a:r>
            <a:endParaRPr lang="en-US" sz="4000" b="1" dirty="0"/>
          </a:p>
        </p:txBody>
      </p:sp>
      <p:sp>
        <p:nvSpPr>
          <p:cNvPr id="7" name="TextBox 6"/>
          <p:cNvSpPr txBox="1"/>
          <p:nvPr/>
        </p:nvSpPr>
        <p:spPr>
          <a:xfrm>
            <a:off x="2264484" y="2130425"/>
            <a:ext cx="184666" cy="369332"/>
          </a:xfrm>
          <a:prstGeom prst="rect">
            <a:avLst/>
          </a:prstGeom>
          <a:noFill/>
        </p:spPr>
        <p:txBody>
          <a:bodyPr wrap="none" rtlCol="0">
            <a:spAutoFit/>
          </a:bodyPr>
          <a:lstStyle/>
          <a:p>
            <a:endParaRPr lang="en-US" dirty="0"/>
          </a:p>
        </p:txBody>
      </p:sp>
      <p:sp>
        <p:nvSpPr>
          <p:cNvPr id="9" name="TextBox 8"/>
          <p:cNvSpPr txBox="1"/>
          <p:nvPr/>
        </p:nvSpPr>
        <p:spPr>
          <a:xfrm>
            <a:off x="829794" y="2557459"/>
            <a:ext cx="7907132" cy="3046988"/>
          </a:xfrm>
          <a:prstGeom prst="rect">
            <a:avLst/>
          </a:prstGeom>
          <a:noFill/>
        </p:spPr>
        <p:txBody>
          <a:bodyPr wrap="none" rtlCol="0">
            <a:spAutoFit/>
          </a:bodyPr>
          <a:lstStyle/>
          <a:p>
            <a:r>
              <a:rPr lang="en-US" sz="3200" dirty="0"/>
              <a:t>  </a:t>
            </a:r>
            <a:r>
              <a:rPr lang="en-US" sz="3200" dirty="0" smtClean="0"/>
              <a:t>    1</a:t>
            </a:r>
            <a:r>
              <a:rPr lang="en-US" sz="3200" dirty="0"/>
              <a:t>) promote Team Work</a:t>
            </a:r>
          </a:p>
          <a:p>
            <a:r>
              <a:rPr lang="en-US" sz="3200" dirty="0"/>
              <a:t>      2) assess Math Understanding</a:t>
            </a:r>
          </a:p>
          <a:p>
            <a:r>
              <a:rPr lang="en-US" sz="3200" dirty="0"/>
              <a:t>      3) address Status Issues </a:t>
            </a:r>
          </a:p>
          <a:p>
            <a:r>
              <a:rPr lang="en-US" sz="3200" dirty="0"/>
              <a:t>      4) enhance and encourage Communication</a:t>
            </a:r>
          </a:p>
          <a:p>
            <a:r>
              <a:rPr lang="en-US" sz="3200" dirty="0"/>
              <a:t>      5) highlight the Mathematical Practices</a:t>
            </a:r>
          </a:p>
          <a:p>
            <a:r>
              <a:rPr lang="en-US" sz="3200" dirty="0"/>
              <a:t>      6) address Growth Mindset </a:t>
            </a:r>
          </a:p>
        </p:txBody>
      </p:sp>
      <p:sp>
        <p:nvSpPr>
          <p:cNvPr id="12" name="TextBox 11"/>
          <p:cNvSpPr txBox="1"/>
          <p:nvPr/>
        </p:nvSpPr>
        <p:spPr>
          <a:xfrm>
            <a:off x="1560658" y="1484052"/>
            <a:ext cx="5938244" cy="861774"/>
          </a:xfrm>
          <a:prstGeom prst="rect">
            <a:avLst/>
          </a:prstGeom>
          <a:noFill/>
        </p:spPr>
        <p:txBody>
          <a:bodyPr wrap="none" rtlCol="0">
            <a:spAutoFit/>
          </a:bodyPr>
          <a:lstStyle/>
          <a:p>
            <a:r>
              <a:rPr lang="en-US" sz="3200" b="1" dirty="0">
                <a:solidFill>
                  <a:srgbClr val="0000FF"/>
                </a:solidFill>
              </a:rPr>
              <a:t>Effective use of STTSs will help to: </a:t>
            </a:r>
          </a:p>
          <a:p>
            <a:endParaRPr lang="en-US" dirty="0"/>
          </a:p>
        </p:txBody>
      </p:sp>
      <p:pic>
        <p:nvPicPr>
          <p:cNvPr id="13" name="Picture 12" descr="Screen Shot 2014-07-13 at 4.31.48 PM.png"/>
          <p:cNvPicPr>
            <a:picLocks noChangeAspect="1"/>
          </p:cNvPicPr>
          <p:nvPr/>
        </p:nvPicPr>
        <p:blipFill>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6713481" y="2330526"/>
            <a:ext cx="2117838" cy="1445803"/>
          </a:xfrm>
          <a:prstGeom prst="rect">
            <a:avLst/>
          </a:prstGeo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75731704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dirty="0"/>
          </a:p>
        </p:txBody>
      </p:sp>
      <p:sp>
        <p:nvSpPr>
          <p:cNvPr id="3" name="Subtitle 2"/>
          <p:cNvSpPr>
            <a:spLocks noGrp="1"/>
          </p:cNvSpPr>
          <p:nvPr>
            <p:ph type="subTitle" idx="1"/>
          </p:nvPr>
        </p:nvSpPr>
        <p:spPr/>
        <p:txBody>
          <a:bodyPr/>
          <a:lstStyle/>
          <a:p>
            <a:endParaRPr lang="en-US" dirty="0"/>
          </a:p>
        </p:txBody>
      </p:sp>
      <p:pic>
        <p:nvPicPr>
          <p:cNvPr id="6" name="Picture 5" descr="BrandedPowerPoint7.jpg"/>
          <p:cNvPicPr>
            <a:picLocks noChangeAspect="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0" y="0"/>
            <a:ext cx="9144000" cy="6858000"/>
          </a:xfrm>
          <a:prstGeom prst="rect">
            <a:avLst/>
          </a:prstGeom>
        </p:spPr>
      </p:pic>
      <p:sp>
        <p:nvSpPr>
          <p:cNvPr id="5" name="Rectangle 3"/>
          <p:cNvSpPr txBox="1">
            <a:spLocks noChangeArrowheads="1"/>
          </p:cNvSpPr>
          <p:nvPr/>
        </p:nvSpPr>
        <p:spPr>
          <a:xfrm>
            <a:off x="0" y="509336"/>
            <a:ext cx="9144000" cy="3501189"/>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nSpc>
                <a:spcPct val="130000"/>
              </a:lnSpc>
              <a:spcBef>
                <a:spcPct val="0"/>
              </a:spcBef>
              <a:defRPr/>
            </a:pPr>
            <a:endParaRPr lang="en-US" sz="4000" dirty="0">
              <a:solidFill>
                <a:schemeClr val="tx1"/>
              </a:solidFill>
              <a:latin typeface="Footlight MT Light"/>
              <a:ea typeface="+mj-ea"/>
              <a:cs typeface="Footlight MT Light"/>
            </a:endParaRPr>
          </a:p>
        </p:txBody>
      </p:sp>
      <p:pic>
        <p:nvPicPr>
          <p:cNvPr id="7" name="Picture 6" descr="Screen Shot 2014-07-15 at 11.11.18 AM.png"/>
          <p:cNvPicPr>
            <a:picLocks noChangeAspect="1"/>
          </p:cNvPicPr>
          <p:nvPr/>
        </p:nvPicPr>
        <p:blipFill>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206032" y="1457251"/>
            <a:ext cx="2769402" cy="3484668"/>
          </a:xfrm>
          <a:prstGeom prst="rect">
            <a:avLst/>
          </a:prstGeom>
        </p:spPr>
      </p:pic>
      <p:sp>
        <p:nvSpPr>
          <p:cNvPr id="4" name="TextBox 3"/>
          <p:cNvSpPr txBox="1"/>
          <p:nvPr/>
        </p:nvSpPr>
        <p:spPr>
          <a:xfrm>
            <a:off x="4192725" y="509336"/>
            <a:ext cx="3094642" cy="923330"/>
          </a:xfrm>
          <a:prstGeom prst="rect">
            <a:avLst/>
          </a:prstGeom>
          <a:noFill/>
        </p:spPr>
        <p:txBody>
          <a:bodyPr wrap="none" rtlCol="0">
            <a:spAutoFit/>
          </a:bodyPr>
          <a:lstStyle/>
          <a:p>
            <a:r>
              <a:rPr lang="en-US" sz="5400" b="1" dirty="0" smtClean="0"/>
              <a:t>Reflection</a:t>
            </a:r>
            <a:endParaRPr lang="en-US" sz="5400" b="1" dirty="0"/>
          </a:p>
        </p:txBody>
      </p:sp>
      <p:sp>
        <p:nvSpPr>
          <p:cNvPr id="8" name="TextBox 7"/>
          <p:cNvSpPr txBox="1"/>
          <p:nvPr/>
        </p:nvSpPr>
        <p:spPr>
          <a:xfrm>
            <a:off x="3416928" y="2276255"/>
            <a:ext cx="5225221" cy="923330"/>
          </a:xfrm>
          <a:prstGeom prst="rect">
            <a:avLst/>
          </a:prstGeom>
          <a:noFill/>
        </p:spPr>
        <p:txBody>
          <a:bodyPr wrap="none" rtlCol="0">
            <a:spAutoFit/>
          </a:bodyPr>
          <a:lstStyle/>
          <a:p>
            <a:r>
              <a:rPr lang="en-US" sz="5400" dirty="0" smtClean="0"/>
              <a:t>Guiding Principles</a:t>
            </a:r>
            <a:endParaRPr lang="en-US" sz="5400" dirty="0"/>
          </a:p>
        </p:txBody>
      </p:sp>
      <p:sp>
        <p:nvSpPr>
          <p:cNvPr id="9" name="TextBox 8"/>
          <p:cNvSpPr txBox="1"/>
          <p:nvPr/>
        </p:nvSpPr>
        <p:spPr>
          <a:xfrm>
            <a:off x="3588057" y="3926512"/>
            <a:ext cx="4588791" cy="769441"/>
          </a:xfrm>
          <a:prstGeom prst="rect">
            <a:avLst/>
          </a:prstGeom>
          <a:noFill/>
        </p:spPr>
        <p:txBody>
          <a:bodyPr wrap="none" rtlCol="0">
            <a:spAutoFit/>
          </a:bodyPr>
          <a:lstStyle/>
          <a:p>
            <a:r>
              <a:rPr lang="en-US" sz="4400" dirty="0" smtClean="0">
                <a:solidFill>
                  <a:srgbClr val="FF0000"/>
                </a:solidFill>
              </a:rPr>
              <a:t>Traveling Salesman</a:t>
            </a:r>
            <a:endParaRPr lang="en-US" sz="4400" dirty="0">
              <a:solidFill>
                <a:srgbClr val="FF0000"/>
              </a:solidFill>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792970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dirty="0"/>
          </a:p>
        </p:txBody>
      </p:sp>
      <p:sp>
        <p:nvSpPr>
          <p:cNvPr id="3" name="Subtitle 2"/>
          <p:cNvSpPr>
            <a:spLocks noGrp="1"/>
          </p:cNvSpPr>
          <p:nvPr>
            <p:ph type="subTitle" idx="1"/>
          </p:nvPr>
        </p:nvSpPr>
        <p:spPr/>
        <p:txBody>
          <a:bodyPr/>
          <a:lstStyle/>
          <a:p>
            <a:endParaRPr lang="en-US" dirty="0"/>
          </a:p>
        </p:txBody>
      </p:sp>
      <p:pic>
        <p:nvPicPr>
          <p:cNvPr id="6" name="Picture 5" descr="BrandedPowerPoint7.jpg"/>
          <p:cNvPicPr>
            <a:picLocks noChangeAspect="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0" y="0"/>
            <a:ext cx="9144000" cy="6858000"/>
          </a:xfrm>
          <a:prstGeom prst="rect">
            <a:avLst/>
          </a:prstGeom>
        </p:spPr>
      </p:pic>
      <p:sp>
        <p:nvSpPr>
          <p:cNvPr id="5" name="Rectangle 3"/>
          <p:cNvSpPr txBox="1">
            <a:spLocks noChangeArrowheads="1"/>
          </p:cNvSpPr>
          <p:nvPr/>
        </p:nvSpPr>
        <p:spPr>
          <a:xfrm>
            <a:off x="0" y="509336"/>
            <a:ext cx="9144000" cy="3501189"/>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nSpc>
                <a:spcPct val="130000"/>
              </a:lnSpc>
              <a:spcBef>
                <a:spcPct val="0"/>
              </a:spcBef>
              <a:defRPr/>
            </a:pPr>
            <a:endParaRPr lang="en-US" sz="4000" dirty="0">
              <a:solidFill>
                <a:schemeClr val="tx1"/>
              </a:solidFill>
              <a:latin typeface="Footlight MT Light"/>
              <a:ea typeface="+mj-ea"/>
              <a:cs typeface="Footlight MT Light"/>
            </a:endParaRPr>
          </a:p>
        </p:txBody>
      </p:sp>
      <p:pic>
        <p:nvPicPr>
          <p:cNvPr id="7" name="Picture 6" descr="Screen Shot 2014-07-15 at 11.11.18 AM.png"/>
          <p:cNvPicPr>
            <a:picLocks noChangeAspect="1"/>
          </p:cNvPicPr>
          <p:nvPr/>
        </p:nvPicPr>
        <p:blipFill>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375822" y="757423"/>
            <a:ext cx="2769402" cy="3899510"/>
          </a:xfrm>
          <a:prstGeom prst="rect">
            <a:avLst/>
          </a:prstGeom>
        </p:spPr>
      </p:pic>
      <p:sp>
        <p:nvSpPr>
          <p:cNvPr id="8" name="TextBox 7"/>
          <p:cNvSpPr txBox="1"/>
          <p:nvPr/>
        </p:nvSpPr>
        <p:spPr>
          <a:xfrm>
            <a:off x="3954141" y="295758"/>
            <a:ext cx="3094642" cy="923330"/>
          </a:xfrm>
          <a:prstGeom prst="rect">
            <a:avLst/>
          </a:prstGeom>
          <a:noFill/>
        </p:spPr>
        <p:txBody>
          <a:bodyPr wrap="none" rtlCol="0">
            <a:spAutoFit/>
          </a:bodyPr>
          <a:lstStyle/>
          <a:p>
            <a:r>
              <a:rPr lang="en-US" sz="5400" b="1" dirty="0" smtClean="0"/>
              <a:t>Reflection</a:t>
            </a:r>
            <a:endParaRPr lang="en-US" sz="5400" b="1" dirty="0"/>
          </a:p>
        </p:txBody>
      </p:sp>
      <p:sp>
        <p:nvSpPr>
          <p:cNvPr id="9" name="TextBox 8"/>
          <p:cNvSpPr txBox="1"/>
          <p:nvPr/>
        </p:nvSpPr>
        <p:spPr>
          <a:xfrm>
            <a:off x="3769475" y="2130425"/>
            <a:ext cx="184666" cy="369332"/>
          </a:xfrm>
          <a:prstGeom prst="rect">
            <a:avLst/>
          </a:prstGeom>
          <a:noFill/>
        </p:spPr>
        <p:txBody>
          <a:bodyPr wrap="none" rtlCol="0">
            <a:spAutoFit/>
          </a:bodyPr>
          <a:lstStyle/>
          <a:p>
            <a:endParaRPr lang="en-US" dirty="0"/>
          </a:p>
        </p:txBody>
      </p:sp>
      <p:sp>
        <p:nvSpPr>
          <p:cNvPr id="10" name="TextBox 9"/>
          <p:cNvSpPr txBox="1"/>
          <p:nvPr/>
        </p:nvSpPr>
        <p:spPr>
          <a:xfrm>
            <a:off x="3145224" y="1520395"/>
            <a:ext cx="5660524" cy="707886"/>
          </a:xfrm>
          <a:prstGeom prst="rect">
            <a:avLst/>
          </a:prstGeom>
          <a:noFill/>
        </p:spPr>
        <p:txBody>
          <a:bodyPr wrap="none" rtlCol="0">
            <a:spAutoFit/>
          </a:bodyPr>
          <a:lstStyle/>
          <a:p>
            <a:r>
              <a:rPr lang="en-US" sz="2000" b="1" dirty="0">
                <a:solidFill>
                  <a:srgbClr val="0000FF"/>
                </a:solidFill>
              </a:rPr>
              <a:t>Create a list of the concepts and skills that </a:t>
            </a:r>
            <a:r>
              <a:rPr lang="en-US" sz="2000" b="1" dirty="0" smtClean="0">
                <a:solidFill>
                  <a:srgbClr val="0000FF"/>
                </a:solidFill>
              </a:rPr>
              <a:t>students</a:t>
            </a:r>
          </a:p>
          <a:p>
            <a:r>
              <a:rPr lang="en-US" sz="2000" b="1" dirty="0" smtClean="0">
                <a:solidFill>
                  <a:srgbClr val="0000FF"/>
                </a:solidFill>
              </a:rPr>
              <a:t> </a:t>
            </a:r>
            <a:r>
              <a:rPr lang="en-US" sz="2000" b="1" dirty="0">
                <a:solidFill>
                  <a:srgbClr val="0000FF"/>
                </a:solidFill>
              </a:rPr>
              <a:t>have had the opportunity to master this </a:t>
            </a:r>
            <a:r>
              <a:rPr lang="en-US" sz="2000" b="1" dirty="0" smtClean="0">
                <a:solidFill>
                  <a:srgbClr val="0000FF"/>
                </a:solidFill>
              </a:rPr>
              <a:t>year.</a:t>
            </a:r>
            <a:endParaRPr lang="en-US" sz="2000" b="1" dirty="0">
              <a:solidFill>
                <a:srgbClr val="0000FF"/>
              </a:solidFill>
            </a:endParaRPr>
          </a:p>
        </p:txBody>
      </p:sp>
      <p:sp>
        <p:nvSpPr>
          <p:cNvPr id="12" name="TextBox 11"/>
          <p:cNvSpPr txBox="1"/>
          <p:nvPr/>
        </p:nvSpPr>
        <p:spPr>
          <a:xfrm>
            <a:off x="3267789" y="2554742"/>
            <a:ext cx="5391219" cy="707886"/>
          </a:xfrm>
          <a:prstGeom prst="rect">
            <a:avLst/>
          </a:prstGeom>
          <a:noFill/>
        </p:spPr>
        <p:txBody>
          <a:bodyPr wrap="none" rtlCol="0">
            <a:spAutoFit/>
          </a:bodyPr>
          <a:lstStyle/>
          <a:p>
            <a:r>
              <a:rPr lang="en-US" sz="2000" b="1" dirty="0">
                <a:solidFill>
                  <a:srgbClr val="0000FF"/>
                </a:solidFill>
              </a:rPr>
              <a:t>Create </a:t>
            </a:r>
            <a:r>
              <a:rPr lang="en-US" sz="2000" b="1" dirty="0" smtClean="0">
                <a:solidFill>
                  <a:srgbClr val="0000FF"/>
                </a:solidFill>
              </a:rPr>
              <a:t>another </a:t>
            </a:r>
            <a:r>
              <a:rPr lang="en-US" sz="2000" b="1" dirty="0">
                <a:solidFill>
                  <a:srgbClr val="0000FF"/>
                </a:solidFill>
              </a:rPr>
              <a:t>list of concepts and skills that </a:t>
            </a:r>
            <a:r>
              <a:rPr lang="en-US" sz="2000" b="1" dirty="0" smtClean="0">
                <a:solidFill>
                  <a:srgbClr val="0000FF"/>
                </a:solidFill>
              </a:rPr>
              <a:t>are</a:t>
            </a:r>
          </a:p>
          <a:p>
            <a:r>
              <a:rPr lang="en-US" sz="2000" b="1" dirty="0" smtClean="0">
                <a:solidFill>
                  <a:srgbClr val="0000FF"/>
                </a:solidFill>
              </a:rPr>
              <a:t> </a:t>
            </a:r>
            <a:r>
              <a:rPr lang="en-US" sz="2000" b="1" dirty="0">
                <a:solidFill>
                  <a:srgbClr val="0000FF"/>
                </a:solidFill>
              </a:rPr>
              <a:t>still being </a:t>
            </a:r>
            <a:r>
              <a:rPr lang="en-US" sz="2000" b="1" dirty="0" smtClean="0">
                <a:solidFill>
                  <a:srgbClr val="0000FF"/>
                </a:solidFill>
              </a:rPr>
              <a:t>developed.</a:t>
            </a:r>
            <a:endParaRPr lang="en-US" sz="2000" b="1" dirty="0">
              <a:solidFill>
                <a:srgbClr val="0000FF"/>
              </a:solidFill>
            </a:endParaRPr>
          </a:p>
        </p:txBody>
      </p:sp>
      <p:sp>
        <p:nvSpPr>
          <p:cNvPr id="13" name="TextBox 12"/>
          <p:cNvSpPr txBox="1"/>
          <p:nvPr/>
        </p:nvSpPr>
        <p:spPr>
          <a:xfrm>
            <a:off x="3316764" y="3660751"/>
            <a:ext cx="5827236" cy="707886"/>
          </a:xfrm>
          <a:prstGeom prst="rect">
            <a:avLst/>
          </a:prstGeom>
          <a:noFill/>
        </p:spPr>
        <p:txBody>
          <a:bodyPr wrap="none" rtlCol="0">
            <a:spAutoFit/>
          </a:bodyPr>
          <a:lstStyle/>
          <a:p>
            <a:r>
              <a:rPr lang="en-US" sz="2000" b="1" dirty="0">
                <a:solidFill>
                  <a:srgbClr val="0000FF"/>
                </a:solidFill>
              </a:rPr>
              <a:t>C</a:t>
            </a:r>
            <a:r>
              <a:rPr lang="en-US" sz="2000" b="1" dirty="0" smtClean="0">
                <a:solidFill>
                  <a:srgbClr val="0000FF"/>
                </a:solidFill>
              </a:rPr>
              <a:t>reate </a:t>
            </a:r>
            <a:r>
              <a:rPr lang="en-US" sz="2000" b="1" dirty="0">
                <a:solidFill>
                  <a:srgbClr val="0000FF"/>
                </a:solidFill>
              </a:rPr>
              <a:t>a third list of concepts and skills that </a:t>
            </a:r>
            <a:r>
              <a:rPr lang="en-US" sz="2000" b="1" dirty="0" smtClean="0">
                <a:solidFill>
                  <a:srgbClr val="0000FF"/>
                </a:solidFill>
              </a:rPr>
              <a:t>students</a:t>
            </a:r>
          </a:p>
          <a:p>
            <a:r>
              <a:rPr lang="en-US" sz="2000" b="1" dirty="0" smtClean="0">
                <a:solidFill>
                  <a:srgbClr val="0000FF"/>
                </a:solidFill>
              </a:rPr>
              <a:t> </a:t>
            </a:r>
            <a:r>
              <a:rPr lang="en-US" sz="2000" b="1" dirty="0">
                <a:solidFill>
                  <a:srgbClr val="0000FF"/>
                </a:solidFill>
              </a:rPr>
              <a:t>have not yet been exposed to this year</a:t>
            </a:r>
            <a:r>
              <a:rPr lang="en-US" sz="2000" b="1" dirty="0" smtClean="0">
                <a:solidFill>
                  <a:srgbClr val="0000FF"/>
                </a:solidFill>
              </a:rPr>
              <a:t>.</a:t>
            </a:r>
            <a:endParaRPr lang="en-US" sz="2000" b="1" dirty="0">
              <a:solidFill>
                <a:srgbClr val="0000FF"/>
              </a:solidFill>
            </a:endParaRPr>
          </a:p>
        </p:txBody>
      </p:sp>
      <p:sp>
        <p:nvSpPr>
          <p:cNvPr id="14" name="TextBox 13"/>
          <p:cNvSpPr txBox="1"/>
          <p:nvPr/>
        </p:nvSpPr>
        <p:spPr>
          <a:xfrm>
            <a:off x="469087" y="5023247"/>
            <a:ext cx="8409062" cy="1231106"/>
          </a:xfrm>
          <a:prstGeom prst="rect">
            <a:avLst/>
          </a:prstGeom>
          <a:noFill/>
        </p:spPr>
        <p:txBody>
          <a:bodyPr wrap="square" rtlCol="0">
            <a:spAutoFit/>
          </a:bodyPr>
          <a:lstStyle/>
          <a:p>
            <a:r>
              <a:rPr lang="en-US" sz="2800" dirty="0" smtClean="0">
                <a:solidFill>
                  <a:srgbClr val="0000FF"/>
                </a:solidFill>
              </a:rPr>
              <a:t> </a:t>
            </a:r>
            <a:r>
              <a:rPr lang="en-US" sz="2800" b="1" dirty="0">
                <a:solidFill>
                  <a:srgbClr val="0000FF"/>
                </a:solidFill>
              </a:rPr>
              <a:t>Create a </a:t>
            </a:r>
            <a:r>
              <a:rPr lang="en-US" sz="2800" b="1" dirty="0" smtClean="0">
                <a:solidFill>
                  <a:srgbClr val="0000FF"/>
                </a:solidFill>
              </a:rPr>
              <a:t>plan of </a:t>
            </a:r>
            <a:r>
              <a:rPr lang="en-US" sz="2800" b="1" dirty="0">
                <a:solidFill>
                  <a:srgbClr val="0000FF"/>
                </a:solidFill>
              </a:rPr>
              <a:t>how that missing content will affect your students </a:t>
            </a:r>
            <a:r>
              <a:rPr lang="en-US" sz="2800" b="1" dirty="0" smtClean="0">
                <a:solidFill>
                  <a:srgbClr val="0000FF"/>
                </a:solidFill>
              </a:rPr>
              <a:t>next </a:t>
            </a:r>
            <a:r>
              <a:rPr lang="en-US" sz="2800" b="1" dirty="0">
                <a:solidFill>
                  <a:srgbClr val="0000FF"/>
                </a:solidFill>
              </a:rPr>
              <a:t>year.</a:t>
            </a:r>
          </a:p>
          <a:p>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107783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2">
                                            <p:txEl>
                                              <p:pRg st="0" end="0"/>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2">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xEl>
                                              <p:pRg st="0" end="0"/>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3">
                                            <p:txEl>
                                              <p:pRg st="1" end="1"/>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dirty="0"/>
          </a:p>
        </p:txBody>
      </p:sp>
      <p:sp>
        <p:nvSpPr>
          <p:cNvPr id="3" name="Subtitle 2"/>
          <p:cNvSpPr>
            <a:spLocks noGrp="1"/>
          </p:cNvSpPr>
          <p:nvPr>
            <p:ph type="subTitle" idx="1"/>
          </p:nvPr>
        </p:nvSpPr>
        <p:spPr/>
        <p:txBody>
          <a:bodyPr/>
          <a:lstStyle/>
          <a:p>
            <a:endParaRPr lang="en-US" dirty="0"/>
          </a:p>
        </p:txBody>
      </p:sp>
      <p:pic>
        <p:nvPicPr>
          <p:cNvPr id="6" name="Picture 5" descr="BrandedPowerPoint7.jpg"/>
          <p:cNvPicPr>
            <a:picLocks noChangeAspect="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0" y="0"/>
            <a:ext cx="9144000" cy="6858000"/>
          </a:xfrm>
          <a:prstGeom prst="rect">
            <a:avLst/>
          </a:prstGeom>
        </p:spPr>
      </p:pic>
      <p:sp>
        <p:nvSpPr>
          <p:cNvPr id="5" name="Rectangle 3"/>
          <p:cNvSpPr txBox="1">
            <a:spLocks noChangeArrowheads="1"/>
          </p:cNvSpPr>
          <p:nvPr/>
        </p:nvSpPr>
        <p:spPr>
          <a:xfrm>
            <a:off x="0" y="509336"/>
            <a:ext cx="9144000" cy="3501189"/>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nSpc>
                <a:spcPct val="130000"/>
              </a:lnSpc>
              <a:spcBef>
                <a:spcPct val="0"/>
              </a:spcBef>
              <a:defRPr/>
            </a:pPr>
            <a:endParaRPr lang="en-US" sz="4000" dirty="0">
              <a:solidFill>
                <a:schemeClr val="tx1"/>
              </a:solidFill>
              <a:latin typeface="Footlight MT Light"/>
              <a:ea typeface="+mj-ea"/>
              <a:cs typeface="Footlight MT Light"/>
            </a:endParaRPr>
          </a:p>
        </p:txBody>
      </p:sp>
      <p:pic>
        <p:nvPicPr>
          <p:cNvPr id="7" name="Picture 6" descr="Screen Shot 2014-07-15 at 11.11.18 AM.png"/>
          <p:cNvPicPr>
            <a:picLocks noChangeAspect="1"/>
          </p:cNvPicPr>
          <p:nvPr/>
        </p:nvPicPr>
        <p:blipFill>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206032" y="1713172"/>
            <a:ext cx="2769402" cy="3484668"/>
          </a:xfrm>
          <a:prstGeom prst="rect">
            <a:avLst/>
          </a:prstGeom>
        </p:spPr>
      </p:pic>
      <p:sp>
        <p:nvSpPr>
          <p:cNvPr id="8" name="TextBox 7"/>
          <p:cNvSpPr txBox="1"/>
          <p:nvPr/>
        </p:nvSpPr>
        <p:spPr>
          <a:xfrm>
            <a:off x="303286" y="5638800"/>
            <a:ext cx="3352200" cy="461665"/>
          </a:xfrm>
          <a:prstGeom prst="rect">
            <a:avLst/>
          </a:prstGeom>
          <a:noFill/>
        </p:spPr>
        <p:txBody>
          <a:bodyPr wrap="none" rtlCol="0">
            <a:spAutoFit/>
          </a:bodyPr>
          <a:lstStyle/>
          <a:p>
            <a:r>
              <a:rPr lang="en-US" sz="2400" b="1" dirty="0" smtClean="0"/>
              <a:t>Write a letter to yourself</a:t>
            </a:r>
            <a:endParaRPr lang="en-US" sz="2400" b="1" dirty="0"/>
          </a:p>
        </p:txBody>
      </p:sp>
      <p:sp>
        <p:nvSpPr>
          <p:cNvPr id="9" name="TextBox 8"/>
          <p:cNvSpPr txBox="1"/>
          <p:nvPr/>
        </p:nvSpPr>
        <p:spPr>
          <a:xfrm>
            <a:off x="3073047" y="909023"/>
            <a:ext cx="6114488" cy="5047536"/>
          </a:xfrm>
          <a:prstGeom prst="rect">
            <a:avLst/>
          </a:prstGeom>
          <a:noFill/>
        </p:spPr>
        <p:txBody>
          <a:bodyPr wrap="square" rtlCol="0">
            <a:spAutoFit/>
          </a:bodyPr>
          <a:lstStyle/>
          <a:p>
            <a:r>
              <a:rPr lang="en-US" sz="2400" b="1" dirty="0" smtClean="0"/>
              <a:t>                         Think about the following:</a:t>
            </a:r>
          </a:p>
          <a:p>
            <a:endParaRPr lang="en-US" b="1" dirty="0" smtClean="0"/>
          </a:p>
          <a:p>
            <a:pPr marL="342900" indent="-342900">
              <a:buFont typeface="Arial"/>
              <a:buChar char="•"/>
            </a:pPr>
            <a:r>
              <a:rPr lang="en-US" sz="2000" b="1" dirty="0" smtClean="0">
                <a:solidFill>
                  <a:srgbClr val="3366FF"/>
                </a:solidFill>
              </a:rPr>
              <a:t>Are your students more mathematically powerful than they were in September?  How do you know?</a:t>
            </a:r>
          </a:p>
          <a:p>
            <a:pPr marL="342900" indent="-342900">
              <a:buFont typeface="Arial"/>
              <a:buChar char="•"/>
            </a:pPr>
            <a:r>
              <a:rPr lang="en-US" sz="2000" b="1" dirty="0" smtClean="0">
                <a:solidFill>
                  <a:srgbClr val="3366FF"/>
                </a:solidFill>
              </a:rPr>
              <a:t>Do you know more about what your students</a:t>
            </a:r>
            <a:r>
              <a:rPr lang="en-US" sz="2000" b="1" u="sng" dirty="0" smtClean="0">
                <a:solidFill>
                  <a:schemeClr val="accent4"/>
                </a:solidFill>
              </a:rPr>
              <a:t> can</a:t>
            </a:r>
            <a:r>
              <a:rPr lang="en-US" sz="2000" b="1" u="sng" dirty="0" smtClean="0">
                <a:solidFill>
                  <a:srgbClr val="3366FF"/>
                </a:solidFill>
              </a:rPr>
              <a:t> </a:t>
            </a:r>
            <a:r>
              <a:rPr lang="en-US" sz="2000" b="1" dirty="0" smtClean="0">
                <a:solidFill>
                  <a:srgbClr val="3366FF"/>
                </a:solidFill>
              </a:rPr>
              <a:t>do mathematically, instead of what they</a:t>
            </a:r>
            <a:r>
              <a:rPr lang="en-US" sz="2000" b="1" u="sng" dirty="0" smtClean="0">
                <a:solidFill>
                  <a:srgbClr val="8064A2"/>
                </a:solidFill>
              </a:rPr>
              <a:t> can’t </a:t>
            </a:r>
            <a:r>
              <a:rPr lang="en-US" sz="2000" b="1" dirty="0" smtClean="0">
                <a:solidFill>
                  <a:srgbClr val="3366FF"/>
                </a:solidFill>
              </a:rPr>
              <a:t>do?</a:t>
            </a:r>
          </a:p>
          <a:p>
            <a:pPr marL="342900" indent="-342900">
              <a:buFont typeface="Arial"/>
              <a:buChar char="•"/>
            </a:pPr>
            <a:r>
              <a:rPr lang="en-US" sz="2000" b="1" dirty="0" smtClean="0">
                <a:solidFill>
                  <a:srgbClr val="3366FF"/>
                </a:solidFill>
              </a:rPr>
              <a:t>What are your challenges in finding appropriate ways to access</a:t>
            </a:r>
            <a:r>
              <a:rPr lang="en-US" sz="2000" b="1" dirty="0">
                <a:solidFill>
                  <a:srgbClr val="3366FF"/>
                </a:solidFill>
              </a:rPr>
              <a:t> </a:t>
            </a:r>
            <a:r>
              <a:rPr lang="en-US" sz="2000" b="1" dirty="0" smtClean="0">
                <a:solidFill>
                  <a:srgbClr val="3366FF"/>
                </a:solidFill>
              </a:rPr>
              <a:t>your students’ knowledge? </a:t>
            </a:r>
          </a:p>
          <a:p>
            <a:pPr marL="342900" indent="-342900">
              <a:buFont typeface="Arial"/>
              <a:buChar char="•"/>
            </a:pPr>
            <a:r>
              <a:rPr lang="en-US" sz="2000" b="1" dirty="0" smtClean="0">
                <a:solidFill>
                  <a:srgbClr val="3366FF"/>
                </a:solidFill>
              </a:rPr>
              <a:t> What are some of the assessments you used?  What are some you would like to try?</a:t>
            </a:r>
          </a:p>
          <a:p>
            <a:pPr marL="342900" indent="-342900">
              <a:buFont typeface="Arial"/>
              <a:buChar char="•"/>
            </a:pPr>
            <a:r>
              <a:rPr lang="en-US" sz="2000" b="1" dirty="0" smtClean="0">
                <a:solidFill>
                  <a:srgbClr val="3366FF"/>
                </a:solidFill>
              </a:rPr>
              <a:t>What important issues do you plan to keep in mind to help get next year off to a strong start?  What did you do this year that really worked?</a:t>
            </a:r>
          </a:p>
          <a:p>
            <a:pPr marL="342900" indent="-342900">
              <a:buFont typeface="Arial"/>
              <a:buChar char="•"/>
            </a:pPr>
            <a:r>
              <a:rPr lang="en-US" sz="2000" b="1" dirty="0" smtClean="0">
                <a:solidFill>
                  <a:srgbClr val="3366FF"/>
                </a:solidFill>
              </a:rPr>
              <a:t>What changes would you make from what you did this year?</a:t>
            </a:r>
          </a:p>
          <a:p>
            <a:pPr marL="342900" indent="-342900">
              <a:buFont typeface="Arial"/>
              <a:buChar char="•"/>
            </a:pPr>
            <a:endParaRPr lang="en-US" sz="2000" dirty="0">
              <a:solidFill>
                <a:srgbClr val="3366FF"/>
              </a:solidFill>
            </a:endParaRPr>
          </a:p>
        </p:txBody>
      </p:sp>
      <p:pic>
        <p:nvPicPr>
          <p:cNvPr id="10" name="Picture 9" descr="Screen Shot 2014-07-13 at 10.21.42 AM.png"/>
          <p:cNvPicPr>
            <a:picLocks noChangeAspect="1"/>
          </p:cNvPicPr>
          <p:nvPr/>
        </p:nvPicPr>
        <p:blipFill>
          <a:blip r:embed="rId5">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3300674" y="256186"/>
            <a:ext cx="1360401" cy="1003021"/>
          </a:xfrm>
          <a:prstGeom prst="rect">
            <a:avLst/>
          </a:prstGeom>
        </p:spPr>
      </p:pic>
      <p:sp>
        <p:nvSpPr>
          <p:cNvPr id="11" name="TextBox 10"/>
          <p:cNvSpPr txBox="1"/>
          <p:nvPr/>
        </p:nvSpPr>
        <p:spPr>
          <a:xfrm>
            <a:off x="206032" y="346724"/>
            <a:ext cx="3094642" cy="923330"/>
          </a:xfrm>
          <a:prstGeom prst="rect">
            <a:avLst/>
          </a:prstGeom>
          <a:noFill/>
        </p:spPr>
        <p:txBody>
          <a:bodyPr wrap="none" rtlCol="0">
            <a:spAutoFit/>
          </a:bodyPr>
          <a:lstStyle/>
          <a:p>
            <a:r>
              <a:rPr lang="en-US" sz="5400" b="1" dirty="0" smtClean="0"/>
              <a:t>Reflection</a:t>
            </a:r>
            <a:endParaRPr lang="en-US" sz="5400" b="1"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83149866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dirty="0"/>
          </a:p>
        </p:txBody>
      </p:sp>
      <p:sp>
        <p:nvSpPr>
          <p:cNvPr id="3" name="Subtitle 2"/>
          <p:cNvSpPr>
            <a:spLocks noGrp="1"/>
          </p:cNvSpPr>
          <p:nvPr>
            <p:ph type="subTitle" idx="1"/>
          </p:nvPr>
        </p:nvSpPr>
        <p:spPr/>
        <p:txBody>
          <a:bodyPr/>
          <a:lstStyle/>
          <a:p>
            <a:endParaRPr lang="en-US" dirty="0"/>
          </a:p>
        </p:txBody>
      </p:sp>
      <p:pic>
        <p:nvPicPr>
          <p:cNvPr id="6" name="Picture 5" descr="BrandedPowerPoint7.jpg"/>
          <p:cNvPicPr>
            <a:picLocks noChangeAspect="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0" y="0"/>
            <a:ext cx="9144000" cy="6858000"/>
          </a:xfrm>
          <a:prstGeom prst="rect">
            <a:avLst/>
          </a:prstGeom>
        </p:spPr>
      </p:pic>
      <p:sp>
        <p:nvSpPr>
          <p:cNvPr id="5" name="Rectangle 3"/>
          <p:cNvSpPr txBox="1">
            <a:spLocks noChangeArrowheads="1"/>
          </p:cNvSpPr>
          <p:nvPr/>
        </p:nvSpPr>
        <p:spPr>
          <a:xfrm>
            <a:off x="0" y="509336"/>
            <a:ext cx="9144000" cy="3501189"/>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nSpc>
                <a:spcPct val="130000"/>
              </a:lnSpc>
              <a:spcBef>
                <a:spcPct val="0"/>
              </a:spcBef>
              <a:defRPr/>
            </a:pPr>
            <a:endParaRPr lang="en-US" sz="4000" dirty="0">
              <a:solidFill>
                <a:schemeClr val="tx1"/>
              </a:solidFill>
              <a:latin typeface="Footlight MT Light"/>
              <a:ea typeface="+mj-ea"/>
              <a:cs typeface="Footlight MT Light"/>
            </a:endParaRPr>
          </a:p>
        </p:txBody>
      </p:sp>
      <p:pic>
        <p:nvPicPr>
          <p:cNvPr id="4" name="Picture 3" descr="Screen Shot 2015-12-04 at 12.27.30 PM.png"/>
          <p:cNvPicPr>
            <a:picLocks noChangeAspect="1"/>
          </p:cNvPicPr>
          <p:nvPr/>
        </p:nvPicPr>
        <p:blipFill>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521542" y="306265"/>
            <a:ext cx="3438606" cy="3294185"/>
          </a:xfrm>
          <a:prstGeom prst="rect">
            <a:avLst/>
          </a:prstGeom>
        </p:spPr>
      </p:pic>
      <p:sp>
        <p:nvSpPr>
          <p:cNvPr id="7" name="TextBox 6"/>
          <p:cNvSpPr txBox="1"/>
          <p:nvPr/>
        </p:nvSpPr>
        <p:spPr>
          <a:xfrm>
            <a:off x="5158228" y="306265"/>
            <a:ext cx="2155308" cy="1200329"/>
          </a:xfrm>
          <a:prstGeom prst="rect">
            <a:avLst/>
          </a:prstGeom>
          <a:noFill/>
        </p:spPr>
        <p:txBody>
          <a:bodyPr wrap="none" rtlCol="0">
            <a:spAutoFit/>
          </a:bodyPr>
          <a:lstStyle/>
          <a:p>
            <a:r>
              <a:rPr lang="en-US" sz="7200" b="1" dirty="0" smtClean="0">
                <a:solidFill>
                  <a:srgbClr val="0000FF"/>
                </a:solidFill>
              </a:rPr>
              <a:t>Dyad</a:t>
            </a:r>
            <a:endParaRPr lang="en-US" sz="7200" b="1" dirty="0">
              <a:solidFill>
                <a:srgbClr val="0000FF"/>
              </a:solidFill>
            </a:endParaRPr>
          </a:p>
        </p:txBody>
      </p:sp>
      <p:sp>
        <p:nvSpPr>
          <p:cNvPr id="8" name="TextBox 7"/>
          <p:cNvSpPr txBox="1"/>
          <p:nvPr/>
        </p:nvSpPr>
        <p:spPr>
          <a:xfrm>
            <a:off x="4377257" y="1544493"/>
            <a:ext cx="4446249" cy="2554545"/>
          </a:xfrm>
          <a:prstGeom prst="rect">
            <a:avLst/>
          </a:prstGeom>
          <a:noFill/>
        </p:spPr>
        <p:txBody>
          <a:bodyPr wrap="none" rtlCol="0">
            <a:spAutoFit/>
          </a:bodyPr>
          <a:lstStyle/>
          <a:p>
            <a:r>
              <a:rPr lang="en-US" sz="3200" b="1" dirty="0" smtClean="0"/>
              <a:t>Reflect on the Teacher </a:t>
            </a:r>
          </a:p>
          <a:p>
            <a:r>
              <a:rPr lang="en-US" sz="3200" b="1" dirty="0" smtClean="0"/>
              <a:t>Inventory </a:t>
            </a:r>
            <a:r>
              <a:rPr lang="en-US" sz="3200" b="1" dirty="0" err="1" smtClean="0"/>
              <a:t>youtook</a:t>
            </a:r>
            <a:r>
              <a:rPr lang="en-US" sz="3200" b="1" dirty="0" smtClean="0"/>
              <a:t> at the</a:t>
            </a:r>
          </a:p>
          <a:p>
            <a:r>
              <a:rPr lang="en-US" sz="3200" b="1" dirty="0" smtClean="0"/>
              <a:t>beginning of the year to</a:t>
            </a:r>
          </a:p>
          <a:p>
            <a:r>
              <a:rPr lang="en-US" sz="3200" b="1" dirty="0" smtClean="0"/>
              <a:t>the Inventory you took</a:t>
            </a:r>
          </a:p>
          <a:p>
            <a:r>
              <a:rPr lang="en-US" sz="3200" b="1" dirty="0" smtClean="0"/>
              <a:t>this morning.</a:t>
            </a:r>
            <a:endParaRPr lang="en-US" sz="3200" b="1" dirty="0"/>
          </a:p>
        </p:txBody>
      </p:sp>
      <p:sp>
        <p:nvSpPr>
          <p:cNvPr id="9" name="TextBox 8"/>
          <p:cNvSpPr txBox="1"/>
          <p:nvPr/>
        </p:nvSpPr>
        <p:spPr>
          <a:xfrm>
            <a:off x="521542" y="4511117"/>
            <a:ext cx="7834998" cy="1077218"/>
          </a:xfrm>
          <a:prstGeom prst="rect">
            <a:avLst/>
          </a:prstGeom>
          <a:noFill/>
        </p:spPr>
        <p:txBody>
          <a:bodyPr wrap="none" rtlCol="0">
            <a:spAutoFit/>
          </a:bodyPr>
          <a:lstStyle/>
          <a:p>
            <a:r>
              <a:rPr lang="en-US" sz="3200" b="1" dirty="0" smtClean="0">
                <a:solidFill>
                  <a:srgbClr val="0000FF"/>
                </a:solidFill>
              </a:rPr>
              <a:t>What changes have you had in your personal</a:t>
            </a:r>
          </a:p>
          <a:p>
            <a:r>
              <a:rPr lang="en-US" sz="3200" b="1" dirty="0">
                <a:solidFill>
                  <a:srgbClr val="0000FF"/>
                </a:solidFill>
              </a:rPr>
              <a:t> </a:t>
            </a:r>
            <a:r>
              <a:rPr lang="en-US" sz="3200" b="1" dirty="0" smtClean="0">
                <a:solidFill>
                  <a:srgbClr val="0000FF"/>
                </a:solidFill>
              </a:rPr>
              <a:t>         Growth Mindset development?</a:t>
            </a:r>
            <a:endParaRPr lang="en-US" sz="3200" b="1" dirty="0">
              <a:solidFill>
                <a:srgbClr val="0000FF"/>
              </a:solidFill>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55021041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dirty="0"/>
          </a:p>
        </p:txBody>
      </p:sp>
      <p:sp>
        <p:nvSpPr>
          <p:cNvPr id="3" name="Subtitle 2"/>
          <p:cNvSpPr>
            <a:spLocks noGrp="1"/>
          </p:cNvSpPr>
          <p:nvPr>
            <p:ph type="subTitle" idx="1"/>
          </p:nvPr>
        </p:nvSpPr>
        <p:spPr/>
        <p:txBody>
          <a:bodyPr/>
          <a:lstStyle/>
          <a:p>
            <a:endParaRPr lang="en-US" dirty="0"/>
          </a:p>
        </p:txBody>
      </p:sp>
      <p:pic>
        <p:nvPicPr>
          <p:cNvPr id="6" name="Picture 5" descr="BrandedPowerPoint7.jpg"/>
          <p:cNvPicPr>
            <a:picLocks noChangeAspect="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0" y="0"/>
            <a:ext cx="9144000" cy="6858000"/>
          </a:xfrm>
          <a:prstGeom prst="rect">
            <a:avLst/>
          </a:prstGeom>
        </p:spPr>
      </p:pic>
      <p:sp>
        <p:nvSpPr>
          <p:cNvPr id="5" name="Rectangle 3"/>
          <p:cNvSpPr txBox="1">
            <a:spLocks noChangeArrowheads="1"/>
          </p:cNvSpPr>
          <p:nvPr/>
        </p:nvSpPr>
        <p:spPr>
          <a:xfrm>
            <a:off x="0" y="509336"/>
            <a:ext cx="9144000" cy="3501189"/>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nSpc>
                <a:spcPct val="130000"/>
              </a:lnSpc>
              <a:spcBef>
                <a:spcPct val="0"/>
              </a:spcBef>
              <a:defRPr/>
            </a:pPr>
            <a:endParaRPr lang="en-US" sz="4000" dirty="0">
              <a:solidFill>
                <a:schemeClr val="tx1"/>
              </a:solidFill>
              <a:latin typeface="Footlight MT Light"/>
              <a:ea typeface="+mj-ea"/>
              <a:cs typeface="Footlight MT Light"/>
            </a:endParaRPr>
          </a:p>
        </p:txBody>
      </p:sp>
      <p:pic>
        <p:nvPicPr>
          <p:cNvPr id="4" name="Picture 3" descr="Screen Shot 2015-12-04 at 12.18.41 PM.png"/>
          <p:cNvPicPr>
            <a:picLocks noChangeAspect="1"/>
          </p:cNvPicPr>
          <p:nvPr/>
        </p:nvPicPr>
        <p:blipFill>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172799" y="346346"/>
            <a:ext cx="3486540" cy="3254104"/>
          </a:xfrm>
          <a:prstGeom prst="rect">
            <a:avLst/>
          </a:prstGeom>
        </p:spPr>
      </p:pic>
      <p:sp>
        <p:nvSpPr>
          <p:cNvPr id="7" name="TextBox 6"/>
          <p:cNvSpPr txBox="1"/>
          <p:nvPr/>
        </p:nvSpPr>
        <p:spPr>
          <a:xfrm>
            <a:off x="3825567" y="1530260"/>
            <a:ext cx="5318433" cy="1200329"/>
          </a:xfrm>
          <a:prstGeom prst="rect">
            <a:avLst/>
          </a:prstGeom>
          <a:noFill/>
        </p:spPr>
        <p:txBody>
          <a:bodyPr wrap="none" rtlCol="0">
            <a:spAutoFit/>
          </a:bodyPr>
          <a:lstStyle/>
          <a:p>
            <a:r>
              <a:rPr lang="en-US" sz="7200" b="1" dirty="0" smtClean="0">
                <a:solidFill>
                  <a:srgbClr val="F738FF"/>
                </a:solidFill>
              </a:rPr>
              <a:t>Whip Around</a:t>
            </a:r>
            <a:endParaRPr lang="en-US" sz="7200" b="1" dirty="0">
              <a:solidFill>
                <a:srgbClr val="F738FF"/>
              </a:solidFill>
            </a:endParaRPr>
          </a:p>
        </p:txBody>
      </p:sp>
      <p:sp>
        <p:nvSpPr>
          <p:cNvPr id="9" name="TextBox 8"/>
          <p:cNvSpPr txBox="1"/>
          <p:nvPr/>
        </p:nvSpPr>
        <p:spPr>
          <a:xfrm>
            <a:off x="436367" y="4030784"/>
            <a:ext cx="8419568" cy="1754327"/>
          </a:xfrm>
          <a:prstGeom prst="rect">
            <a:avLst/>
          </a:prstGeom>
          <a:noFill/>
        </p:spPr>
        <p:txBody>
          <a:bodyPr wrap="none" rtlCol="0">
            <a:spAutoFit/>
          </a:bodyPr>
          <a:lstStyle/>
          <a:p>
            <a:r>
              <a:rPr lang="en-US" sz="3600" b="1" dirty="0" smtClean="0">
                <a:solidFill>
                  <a:srgbClr val="0000FF"/>
                </a:solidFill>
              </a:rPr>
              <a:t>Share the most impactful change you </a:t>
            </a:r>
          </a:p>
          <a:p>
            <a:r>
              <a:rPr lang="en-US" sz="3600" b="1" dirty="0" smtClean="0">
                <a:solidFill>
                  <a:srgbClr val="0000FF"/>
                </a:solidFill>
              </a:rPr>
              <a:t>have made in your own teaching strategies </a:t>
            </a:r>
          </a:p>
          <a:p>
            <a:r>
              <a:rPr lang="en-US" sz="3600" b="1" dirty="0" smtClean="0">
                <a:solidFill>
                  <a:srgbClr val="0000FF"/>
                </a:solidFill>
              </a:rPr>
              <a:t>this year.</a:t>
            </a:r>
            <a:endParaRPr lang="en-US" sz="3600" b="1" dirty="0">
              <a:solidFill>
                <a:srgbClr val="0000FF"/>
              </a:solidFill>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55021041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dirty="0"/>
          </a:p>
        </p:txBody>
      </p:sp>
      <p:sp>
        <p:nvSpPr>
          <p:cNvPr id="3" name="Subtitle 2"/>
          <p:cNvSpPr>
            <a:spLocks noGrp="1"/>
          </p:cNvSpPr>
          <p:nvPr>
            <p:ph type="subTitle" idx="1"/>
          </p:nvPr>
        </p:nvSpPr>
        <p:spPr/>
        <p:txBody>
          <a:bodyPr/>
          <a:lstStyle/>
          <a:p>
            <a:endParaRPr lang="en-US" dirty="0"/>
          </a:p>
        </p:txBody>
      </p:sp>
      <p:pic>
        <p:nvPicPr>
          <p:cNvPr id="6" name="Picture 5" descr="BrandedPowerPoint7.jpg"/>
          <p:cNvPicPr>
            <a:picLocks noChangeAspect="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0" y="0"/>
            <a:ext cx="9144000" cy="6858000"/>
          </a:xfrm>
          <a:prstGeom prst="rect">
            <a:avLst/>
          </a:prstGeom>
        </p:spPr>
      </p:pic>
      <p:sp>
        <p:nvSpPr>
          <p:cNvPr id="5" name="Rectangle 3"/>
          <p:cNvSpPr txBox="1">
            <a:spLocks noChangeArrowheads="1"/>
          </p:cNvSpPr>
          <p:nvPr/>
        </p:nvSpPr>
        <p:spPr>
          <a:xfrm>
            <a:off x="0" y="509336"/>
            <a:ext cx="9144000" cy="3501189"/>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nSpc>
                <a:spcPct val="130000"/>
              </a:lnSpc>
              <a:spcBef>
                <a:spcPct val="0"/>
              </a:spcBef>
              <a:defRPr/>
            </a:pPr>
            <a:endParaRPr lang="en-US" sz="4000" dirty="0">
              <a:solidFill>
                <a:schemeClr val="tx1"/>
              </a:solidFill>
              <a:latin typeface="Footlight MT Light"/>
              <a:ea typeface="+mj-ea"/>
              <a:cs typeface="Footlight MT Light"/>
            </a:endParaRPr>
          </a:p>
        </p:txBody>
      </p:sp>
      <p:pic>
        <p:nvPicPr>
          <p:cNvPr id="7" name="Picture 6" descr="Screen Shot 2014-08-03 at 9.29.06 AM.png"/>
          <p:cNvPicPr>
            <a:picLocks noChangeAspect="1"/>
          </p:cNvPicPr>
          <p:nvPr/>
        </p:nvPicPr>
        <p:blipFill>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432742" y="774700"/>
            <a:ext cx="3204650" cy="4864100"/>
          </a:xfrm>
          <a:prstGeom prst="rect">
            <a:avLst/>
          </a:prstGeom>
        </p:spPr>
      </p:pic>
      <p:sp>
        <p:nvSpPr>
          <p:cNvPr id="8" name="Content Placeholder 2"/>
          <p:cNvSpPr txBox="1">
            <a:spLocks/>
          </p:cNvSpPr>
          <p:nvPr/>
        </p:nvSpPr>
        <p:spPr>
          <a:xfrm>
            <a:off x="4099283" y="1060717"/>
            <a:ext cx="4813771" cy="5079465"/>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457200" indent="-457200" algn="l">
              <a:buFont typeface="Arial"/>
              <a:buChar char="•"/>
            </a:pPr>
            <a:r>
              <a:rPr lang="en-US" b="1" dirty="0" smtClean="0">
                <a:solidFill>
                  <a:srgbClr val="0000FF"/>
                </a:solidFill>
              </a:rPr>
              <a:t>Opening</a:t>
            </a:r>
          </a:p>
          <a:p>
            <a:pPr marL="457200" indent="-457200" algn="l">
              <a:buFont typeface="Arial"/>
              <a:buChar char="•"/>
            </a:pPr>
            <a:r>
              <a:rPr lang="en-US" b="1" dirty="0" smtClean="0">
                <a:solidFill>
                  <a:srgbClr val="0000FF"/>
                </a:solidFill>
              </a:rPr>
              <a:t>Chapter Snapshot and Walkthrough</a:t>
            </a:r>
          </a:p>
          <a:p>
            <a:pPr marL="457200" indent="-457200" algn="l">
              <a:buFont typeface="Arial"/>
              <a:buChar char="•"/>
            </a:pPr>
            <a:r>
              <a:rPr lang="en-US" b="1" dirty="0" smtClean="0">
                <a:solidFill>
                  <a:srgbClr val="0000FF"/>
                </a:solidFill>
              </a:rPr>
              <a:t>Universal Access</a:t>
            </a:r>
          </a:p>
          <a:p>
            <a:pPr marL="457200" indent="-457200" algn="l">
              <a:buFont typeface="Arial"/>
              <a:buChar char="•"/>
            </a:pPr>
            <a:r>
              <a:rPr lang="en-US" b="1" dirty="0" smtClean="0">
                <a:solidFill>
                  <a:srgbClr val="0000FF"/>
                </a:solidFill>
              </a:rPr>
              <a:t>Pacing</a:t>
            </a:r>
          </a:p>
          <a:p>
            <a:pPr marL="457200" indent="-457200" algn="l">
              <a:buFont typeface="Arial"/>
              <a:buChar char="•"/>
            </a:pPr>
            <a:r>
              <a:rPr lang="en-US" b="1" dirty="0" smtClean="0">
                <a:solidFill>
                  <a:srgbClr val="0000FF"/>
                </a:solidFill>
              </a:rPr>
              <a:t>Effective Study Teams</a:t>
            </a:r>
          </a:p>
          <a:p>
            <a:pPr marL="457200" indent="-457200" algn="l">
              <a:buFont typeface="Arial"/>
              <a:buChar char="•"/>
            </a:pPr>
            <a:r>
              <a:rPr lang="en-US" b="1" dirty="0" smtClean="0">
                <a:solidFill>
                  <a:srgbClr val="0000FF"/>
                </a:solidFill>
              </a:rPr>
              <a:t>Reflection</a:t>
            </a:r>
          </a:p>
          <a:p>
            <a:pPr marL="457200" indent="-457200" algn="l">
              <a:buFont typeface="Arial"/>
              <a:buChar char="•"/>
            </a:pPr>
            <a:r>
              <a:rPr lang="en-US" b="1" dirty="0" smtClean="0">
                <a:solidFill>
                  <a:srgbClr val="0000FF"/>
                </a:solidFill>
              </a:rPr>
              <a:t>Closure</a:t>
            </a:r>
          </a:p>
        </p:txBody>
      </p:sp>
      <p:sp>
        <p:nvSpPr>
          <p:cNvPr id="4" name="TextBox 3"/>
          <p:cNvSpPr txBox="1"/>
          <p:nvPr/>
        </p:nvSpPr>
        <p:spPr>
          <a:xfrm>
            <a:off x="4562908" y="251405"/>
            <a:ext cx="2819402" cy="646331"/>
          </a:xfrm>
          <a:prstGeom prst="rect">
            <a:avLst/>
          </a:prstGeom>
          <a:noFill/>
        </p:spPr>
        <p:txBody>
          <a:bodyPr wrap="none" rtlCol="0">
            <a:spAutoFit/>
          </a:bodyPr>
          <a:lstStyle/>
          <a:p>
            <a:r>
              <a:rPr lang="en-US" sz="3600" b="1" dirty="0" smtClean="0"/>
              <a:t>Day 8 Agenda  </a:t>
            </a:r>
            <a:r>
              <a:rPr lang="en-US" dirty="0" smtClean="0"/>
              <a:t> </a:t>
            </a:r>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76132385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dirty="0"/>
          </a:p>
        </p:txBody>
      </p:sp>
      <p:sp>
        <p:nvSpPr>
          <p:cNvPr id="3" name="Subtitle 2"/>
          <p:cNvSpPr>
            <a:spLocks noGrp="1"/>
          </p:cNvSpPr>
          <p:nvPr>
            <p:ph type="subTitle" idx="1"/>
          </p:nvPr>
        </p:nvSpPr>
        <p:spPr/>
        <p:txBody>
          <a:bodyPr/>
          <a:lstStyle/>
          <a:p>
            <a:endParaRPr lang="en-US" dirty="0"/>
          </a:p>
        </p:txBody>
      </p:sp>
      <p:pic>
        <p:nvPicPr>
          <p:cNvPr id="6" name="Picture 5" descr="BrandedPowerPoint7.jpg"/>
          <p:cNvPicPr>
            <a:picLocks noChangeAspect="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0" y="0"/>
            <a:ext cx="9144000" cy="6858000"/>
          </a:xfrm>
          <a:prstGeom prst="rect">
            <a:avLst/>
          </a:prstGeom>
        </p:spPr>
      </p:pic>
      <p:sp>
        <p:nvSpPr>
          <p:cNvPr id="5" name="Rectangle 3"/>
          <p:cNvSpPr txBox="1">
            <a:spLocks noChangeArrowheads="1"/>
          </p:cNvSpPr>
          <p:nvPr/>
        </p:nvSpPr>
        <p:spPr>
          <a:xfrm>
            <a:off x="0" y="509336"/>
            <a:ext cx="9144000" cy="3501189"/>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nSpc>
                <a:spcPct val="130000"/>
              </a:lnSpc>
              <a:spcBef>
                <a:spcPct val="0"/>
              </a:spcBef>
              <a:defRPr/>
            </a:pPr>
            <a:endParaRPr lang="en-US" sz="4000" dirty="0">
              <a:solidFill>
                <a:schemeClr val="tx1"/>
              </a:solidFill>
              <a:latin typeface="Footlight MT Light"/>
              <a:ea typeface="+mj-ea"/>
              <a:cs typeface="Footlight MT Light"/>
            </a:endParaRPr>
          </a:p>
        </p:txBody>
      </p:sp>
      <p:sp>
        <p:nvSpPr>
          <p:cNvPr id="4" name="TextBox 3"/>
          <p:cNvSpPr txBox="1"/>
          <p:nvPr/>
        </p:nvSpPr>
        <p:spPr>
          <a:xfrm>
            <a:off x="2723501" y="1453452"/>
            <a:ext cx="1908583" cy="369332"/>
          </a:xfrm>
          <a:prstGeom prst="rect">
            <a:avLst/>
          </a:prstGeom>
          <a:noFill/>
        </p:spPr>
        <p:txBody>
          <a:bodyPr wrap="none" rtlCol="0">
            <a:spAutoFit/>
          </a:bodyPr>
          <a:lstStyle/>
          <a:p>
            <a:r>
              <a:rPr lang="en-US" dirty="0" smtClean="0"/>
              <a:t>Workshop Closure</a:t>
            </a:r>
            <a:endParaRPr lang="en-US" dirty="0"/>
          </a:p>
        </p:txBody>
      </p:sp>
      <p:pic>
        <p:nvPicPr>
          <p:cNvPr id="7" name="Picture 6" descr="Screen Shot 2014-07-15 at 11.40.58 AM.png"/>
          <p:cNvPicPr>
            <a:picLocks noChangeAspect="1"/>
          </p:cNvPicPr>
          <p:nvPr/>
        </p:nvPicPr>
        <p:blipFill>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375597" y="116001"/>
            <a:ext cx="8512974" cy="5638525"/>
          </a:xfrm>
          <a:prstGeom prst="rect">
            <a:avLst/>
          </a:prstGeom>
        </p:spPr>
      </p:pic>
      <p:sp>
        <p:nvSpPr>
          <p:cNvPr id="8" name="TextBox 7"/>
          <p:cNvSpPr txBox="1"/>
          <p:nvPr/>
        </p:nvSpPr>
        <p:spPr>
          <a:xfrm>
            <a:off x="807129" y="509336"/>
            <a:ext cx="3312526" cy="584776"/>
          </a:xfrm>
          <a:prstGeom prst="rect">
            <a:avLst/>
          </a:prstGeom>
          <a:noFill/>
        </p:spPr>
        <p:txBody>
          <a:bodyPr wrap="none" rtlCol="0">
            <a:spAutoFit/>
          </a:bodyPr>
          <a:lstStyle/>
          <a:p>
            <a:r>
              <a:rPr lang="en-US" sz="3200" b="1" dirty="0" smtClean="0"/>
              <a:t>Workshop Closure</a:t>
            </a:r>
            <a:endParaRPr lang="en-US" sz="3200" b="1" dirty="0"/>
          </a:p>
        </p:txBody>
      </p:sp>
      <p:sp>
        <p:nvSpPr>
          <p:cNvPr id="9" name="TextBox 8"/>
          <p:cNvSpPr txBox="1"/>
          <p:nvPr/>
        </p:nvSpPr>
        <p:spPr>
          <a:xfrm>
            <a:off x="2625203" y="5000087"/>
            <a:ext cx="5832997" cy="461665"/>
          </a:xfrm>
          <a:prstGeom prst="rect">
            <a:avLst/>
          </a:prstGeom>
          <a:noFill/>
        </p:spPr>
        <p:txBody>
          <a:bodyPr wrap="none" rtlCol="0">
            <a:spAutoFit/>
          </a:bodyPr>
          <a:lstStyle/>
          <a:p>
            <a:r>
              <a:rPr lang="en-US" sz="2400" b="1" dirty="0" smtClean="0"/>
              <a:t>Supporting each other to  make a Difference</a:t>
            </a:r>
            <a:endParaRPr lang="en-US" sz="2400" b="1"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70275148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dirty="0"/>
          </a:p>
        </p:txBody>
      </p:sp>
      <p:sp>
        <p:nvSpPr>
          <p:cNvPr id="3" name="Subtitle 2"/>
          <p:cNvSpPr>
            <a:spLocks noGrp="1"/>
          </p:cNvSpPr>
          <p:nvPr>
            <p:ph type="subTitle" idx="1"/>
          </p:nvPr>
        </p:nvSpPr>
        <p:spPr/>
        <p:txBody>
          <a:bodyPr/>
          <a:lstStyle/>
          <a:p>
            <a:endParaRPr lang="en-US" dirty="0"/>
          </a:p>
        </p:txBody>
      </p:sp>
      <p:pic>
        <p:nvPicPr>
          <p:cNvPr id="6" name="Picture 5" descr="BrandedPowerPoint7.jpg"/>
          <p:cNvPicPr>
            <a:picLocks noChangeAspect="1"/>
          </p:cNvPicPr>
          <p:nvPr/>
        </p:nvPicPr>
        <p:blipFill>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0" y="0"/>
            <a:ext cx="9144000" cy="6858000"/>
          </a:xfrm>
          <a:prstGeom prst="rect">
            <a:avLst/>
          </a:prstGeom>
        </p:spPr>
      </p:pic>
      <p:sp>
        <p:nvSpPr>
          <p:cNvPr id="5" name="Rectangle 3"/>
          <p:cNvSpPr txBox="1">
            <a:spLocks noChangeArrowheads="1"/>
          </p:cNvSpPr>
          <p:nvPr/>
        </p:nvSpPr>
        <p:spPr>
          <a:xfrm>
            <a:off x="0" y="509336"/>
            <a:ext cx="9144000" cy="3501189"/>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nSpc>
                <a:spcPct val="130000"/>
              </a:lnSpc>
              <a:spcBef>
                <a:spcPct val="0"/>
              </a:spcBef>
              <a:defRPr/>
            </a:pPr>
            <a:endParaRPr lang="en-US" sz="4000" dirty="0">
              <a:solidFill>
                <a:schemeClr val="tx1"/>
              </a:solidFill>
              <a:latin typeface="Footlight MT Light"/>
              <a:ea typeface="+mj-ea"/>
              <a:cs typeface="Footlight MT Light"/>
            </a:endParaRPr>
          </a:p>
        </p:txBody>
      </p:sp>
      <p:pic>
        <p:nvPicPr>
          <p:cNvPr id="4" name="Keep Moving Forward.mp4">
            <a:hlinkClick r:id="" action="ppaction://media"/>
          </p:cNvPr>
          <p:cNvPicPr/>
          <p:nvPr>
            <a:videoFile r:link="rId1"/>
            <p:extLst>
              <p:ext uri="{DAA4B4D4-6D71-4841-9C94-3DE7FCFB9230}">
                <p14:media xmlns:p14="http://schemas.microsoft.com/office/powerpoint/2010/main" xmlns:p="http://schemas.openxmlformats.org/presentationml/2006/main" xmlns:r="http://schemas.openxmlformats.org/officeDocument/2006/relationships" xmlns:a="http://schemas.openxmlformats.org/drawingml/2006/main" xmlns="" r:embed="rId5"/>
              </p:ext>
            </p:extLst>
          </p:nvPr>
        </p:nvPicPr>
        <p:blipFill>
          <a:blip r:embed="rId6"/>
          <a:stretch>
            <a:fillRect/>
          </a:stretch>
        </p:blipFill>
        <p:spPr>
          <a:xfrm>
            <a:off x="0" y="0"/>
            <a:ext cx="9192523" cy="5720442"/>
          </a:xfrm>
          <a:prstGeom prst="rect">
            <a:avLst/>
          </a:prstGeo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79297023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dirty="0"/>
          </a:p>
        </p:txBody>
      </p:sp>
      <p:sp>
        <p:nvSpPr>
          <p:cNvPr id="3" name="Subtitle 2"/>
          <p:cNvSpPr>
            <a:spLocks noGrp="1"/>
          </p:cNvSpPr>
          <p:nvPr>
            <p:ph type="subTitle" idx="1"/>
          </p:nvPr>
        </p:nvSpPr>
        <p:spPr/>
        <p:txBody>
          <a:bodyPr/>
          <a:lstStyle/>
          <a:p>
            <a:endParaRPr lang="en-US" dirty="0"/>
          </a:p>
        </p:txBody>
      </p:sp>
      <p:pic>
        <p:nvPicPr>
          <p:cNvPr id="6" name="Picture 5" descr="BrandedPowerPoint7.jpg"/>
          <p:cNvPicPr>
            <a:picLocks noChangeAspect="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0" y="0"/>
            <a:ext cx="9144000" cy="6858000"/>
          </a:xfrm>
          <a:prstGeom prst="rect">
            <a:avLst/>
          </a:prstGeom>
        </p:spPr>
      </p:pic>
      <p:sp>
        <p:nvSpPr>
          <p:cNvPr id="5" name="Rectangle 3"/>
          <p:cNvSpPr txBox="1">
            <a:spLocks noChangeArrowheads="1"/>
          </p:cNvSpPr>
          <p:nvPr/>
        </p:nvSpPr>
        <p:spPr>
          <a:xfrm>
            <a:off x="0" y="509336"/>
            <a:ext cx="9144000" cy="3501189"/>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nSpc>
                <a:spcPct val="130000"/>
              </a:lnSpc>
              <a:spcBef>
                <a:spcPct val="0"/>
              </a:spcBef>
              <a:defRPr/>
            </a:pPr>
            <a:endParaRPr lang="en-US" sz="4000" dirty="0">
              <a:solidFill>
                <a:schemeClr val="tx1"/>
              </a:solidFill>
              <a:latin typeface="Footlight MT Light"/>
              <a:ea typeface="+mj-ea"/>
              <a:cs typeface="Footlight MT Light"/>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44187198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dirty="0"/>
          </a:p>
        </p:txBody>
      </p:sp>
      <p:sp>
        <p:nvSpPr>
          <p:cNvPr id="3" name="Subtitle 2"/>
          <p:cNvSpPr>
            <a:spLocks noGrp="1"/>
          </p:cNvSpPr>
          <p:nvPr>
            <p:ph type="subTitle" idx="1"/>
          </p:nvPr>
        </p:nvSpPr>
        <p:spPr/>
        <p:txBody>
          <a:bodyPr/>
          <a:lstStyle/>
          <a:p>
            <a:endParaRPr lang="en-US" dirty="0"/>
          </a:p>
        </p:txBody>
      </p:sp>
      <p:pic>
        <p:nvPicPr>
          <p:cNvPr id="6" name="Picture 5" descr="BrandedPowerPoint7.jpg"/>
          <p:cNvPicPr>
            <a:picLocks noChangeAspect="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0" y="0"/>
            <a:ext cx="9144000" cy="6858000"/>
          </a:xfrm>
          <a:prstGeom prst="rect">
            <a:avLst/>
          </a:prstGeom>
        </p:spPr>
      </p:pic>
      <p:sp>
        <p:nvSpPr>
          <p:cNvPr id="5" name="Rectangle 3"/>
          <p:cNvSpPr txBox="1">
            <a:spLocks noChangeArrowheads="1"/>
          </p:cNvSpPr>
          <p:nvPr/>
        </p:nvSpPr>
        <p:spPr>
          <a:xfrm>
            <a:off x="0" y="509336"/>
            <a:ext cx="9144000" cy="3501189"/>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nSpc>
                <a:spcPct val="130000"/>
              </a:lnSpc>
              <a:spcBef>
                <a:spcPct val="0"/>
              </a:spcBef>
              <a:defRPr/>
            </a:pPr>
            <a:endParaRPr lang="en-US" sz="4000" dirty="0">
              <a:solidFill>
                <a:schemeClr val="tx1"/>
              </a:solidFill>
              <a:latin typeface="Footlight MT Light"/>
              <a:ea typeface="+mj-ea"/>
              <a:cs typeface="Footlight MT Light"/>
            </a:endParaRPr>
          </a:p>
        </p:txBody>
      </p:sp>
      <p:sp>
        <p:nvSpPr>
          <p:cNvPr id="4" name="TextBox 3"/>
          <p:cNvSpPr txBox="1"/>
          <p:nvPr/>
        </p:nvSpPr>
        <p:spPr>
          <a:xfrm>
            <a:off x="523628" y="1125130"/>
            <a:ext cx="7495862" cy="523220"/>
          </a:xfrm>
          <a:prstGeom prst="rect">
            <a:avLst/>
          </a:prstGeom>
          <a:noFill/>
        </p:spPr>
        <p:txBody>
          <a:bodyPr wrap="none" rtlCol="0">
            <a:spAutoFit/>
          </a:bodyPr>
          <a:lstStyle/>
          <a:p>
            <a:r>
              <a:rPr lang="en-US" sz="2800" dirty="0" smtClean="0">
                <a:solidFill>
                  <a:srgbClr val="FF0000"/>
                </a:solidFill>
              </a:rPr>
              <a:t>Icebreaker~ why did you pick the picture you did?</a:t>
            </a:r>
            <a:endParaRPr lang="en-US" sz="2800" dirty="0">
              <a:solidFill>
                <a:srgbClr val="FF0000"/>
              </a:solidFill>
            </a:endParaRPr>
          </a:p>
        </p:txBody>
      </p:sp>
      <p:pic>
        <p:nvPicPr>
          <p:cNvPr id="7" name="Picture 6" descr="Screen Shot 2014-07-13 at 9.09.28 AM.png"/>
          <p:cNvPicPr>
            <a:picLocks noChangeAspect="1"/>
          </p:cNvPicPr>
          <p:nvPr/>
        </p:nvPicPr>
        <p:blipFill>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2178697" y="1970776"/>
            <a:ext cx="4394510" cy="2916447"/>
          </a:xfrm>
          <a:prstGeom prst="rect">
            <a:avLst/>
          </a:prstGeo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54546582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dirty="0"/>
          </a:p>
        </p:txBody>
      </p:sp>
      <p:sp>
        <p:nvSpPr>
          <p:cNvPr id="3" name="Subtitle 2"/>
          <p:cNvSpPr>
            <a:spLocks noGrp="1"/>
          </p:cNvSpPr>
          <p:nvPr>
            <p:ph type="subTitle" idx="1"/>
          </p:nvPr>
        </p:nvSpPr>
        <p:spPr/>
        <p:txBody>
          <a:bodyPr/>
          <a:lstStyle/>
          <a:p>
            <a:endParaRPr lang="en-US" dirty="0"/>
          </a:p>
        </p:txBody>
      </p:sp>
      <p:pic>
        <p:nvPicPr>
          <p:cNvPr id="6" name="Picture 5" descr="BrandedPowerPoint7.jpg"/>
          <p:cNvPicPr>
            <a:picLocks noChangeAspect="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0" y="0"/>
            <a:ext cx="9144000" cy="6858000"/>
          </a:xfrm>
          <a:prstGeom prst="rect">
            <a:avLst/>
          </a:prstGeom>
        </p:spPr>
      </p:pic>
      <p:sp>
        <p:nvSpPr>
          <p:cNvPr id="5" name="Rectangle 3"/>
          <p:cNvSpPr txBox="1">
            <a:spLocks noChangeArrowheads="1"/>
          </p:cNvSpPr>
          <p:nvPr/>
        </p:nvSpPr>
        <p:spPr>
          <a:xfrm>
            <a:off x="0" y="509336"/>
            <a:ext cx="9144000" cy="3501189"/>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nSpc>
                <a:spcPct val="130000"/>
              </a:lnSpc>
              <a:spcBef>
                <a:spcPct val="0"/>
              </a:spcBef>
              <a:defRPr/>
            </a:pPr>
            <a:endParaRPr lang="en-US" sz="4000" dirty="0">
              <a:solidFill>
                <a:schemeClr val="tx1"/>
              </a:solidFill>
              <a:latin typeface="Footlight MT Light"/>
              <a:ea typeface="+mj-ea"/>
              <a:cs typeface="Footlight MT Light"/>
            </a:endParaRPr>
          </a:p>
        </p:txBody>
      </p:sp>
      <p:sp>
        <p:nvSpPr>
          <p:cNvPr id="4" name="TextBox 3"/>
          <p:cNvSpPr txBox="1"/>
          <p:nvPr/>
        </p:nvSpPr>
        <p:spPr>
          <a:xfrm>
            <a:off x="4266993" y="332352"/>
            <a:ext cx="3503734" cy="2800767"/>
          </a:xfrm>
          <a:prstGeom prst="rect">
            <a:avLst/>
          </a:prstGeom>
          <a:noFill/>
        </p:spPr>
        <p:txBody>
          <a:bodyPr wrap="none" rtlCol="0">
            <a:spAutoFit/>
          </a:bodyPr>
          <a:lstStyle/>
          <a:p>
            <a:r>
              <a:rPr lang="en-US" sz="4400" b="1" i="1" dirty="0" smtClean="0">
                <a:solidFill>
                  <a:srgbClr val="0000FF"/>
                </a:solidFill>
              </a:rPr>
              <a:t>Think </a:t>
            </a:r>
          </a:p>
          <a:p>
            <a:r>
              <a:rPr lang="en-US" sz="4400" b="1" i="1" dirty="0">
                <a:solidFill>
                  <a:srgbClr val="0000FF"/>
                </a:solidFill>
              </a:rPr>
              <a:t>	</a:t>
            </a:r>
            <a:r>
              <a:rPr lang="en-US" sz="4400" b="1" i="1" dirty="0" smtClean="0">
                <a:solidFill>
                  <a:srgbClr val="0000FF"/>
                </a:solidFill>
              </a:rPr>
              <a:t>	Ink </a:t>
            </a:r>
            <a:endParaRPr lang="en-US" sz="4400" b="1" i="1" dirty="0">
              <a:solidFill>
                <a:srgbClr val="0000FF"/>
              </a:solidFill>
            </a:endParaRPr>
          </a:p>
          <a:p>
            <a:r>
              <a:rPr lang="en-US" sz="4400" b="1" i="1" dirty="0" smtClean="0">
                <a:solidFill>
                  <a:srgbClr val="0000FF"/>
                </a:solidFill>
              </a:rPr>
              <a:t>			Pair </a:t>
            </a:r>
          </a:p>
          <a:p>
            <a:r>
              <a:rPr lang="en-US" sz="4400" b="1" i="1" dirty="0">
                <a:solidFill>
                  <a:srgbClr val="0000FF"/>
                </a:solidFill>
              </a:rPr>
              <a:t>	</a:t>
            </a:r>
            <a:r>
              <a:rPr lang="en-US" sz="4400" b="1" i="1" dirty="0" smtClean="0">
                <a:solidFill>
                  <a:srgbClr val="0000FF"/>
                </a:solidFill>
              </a:rPr>
              <a:t>			Share</a:t>
            </a:r>
            <a:endParaRPr lang="en-US" sz="4400" b="1" i="1" dirty="0">
              <a:solidFill>
                <a:srgbClr val="0000FF"/>
              </a:solidFill>
            </a:endParaRPr>
          </a:p>
        </p:txBody>
      </p:sp>
      <p:pic>
        <p:nvPicPr>
          <p:cNvPr id="7" name="Picture 6" descr="Screen Shot 2015-12-03 at 10.13.54 AM.png"/>
          <p:cNvPicPr>
            <a:picLocks noChangeAspect="1"/>
          </p:cNvPicPr>
          <p:nvPr/>
        </p:nvPicPr>
        <p:blipFill>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216270" y="287524"/>
            <a:ext cx="3479800" cy="2730500"/>
          </a:xfrm>
          <a:prstGeom prst="rect">
            <a:avLst/>
          </a:prstGeom>
        </p:spPr>
      </p:pic>
      <p:sp>
        <p:nvSpPr>
          <p:cNvPr id="8" name="TextBox 7"/>
          <p:cNvSpPr txBox="1"/>
          <p:nvPr/>
        </p:nvSpPr>
        <p:spPr>
          <a:xfrm>
            <a:off x="216270" y="3133119"/>
            <a:ext cx="8388204" cy="2831544"/>
          </a:xfrm>
          <a:prstGeom prst="rect">
            <a:avLst/>
          </a:prstGeom>
          <a:noFill/>
        </p:spPr>
        <p:txBody>
          <a:bodyPr wrap="square" rtlCol="0">
            <a:spAutoFit/>
          </a:bodyPr>
          <a:lstStyle/>
          <a:p>
            <a:r>
              <a:rPr lang="en-US" sz="3200" dirty="0" smtClean="0"/>
              <a:t>Think back to the first day of school.</a:t>
            </a:r>
          </a:p>
          <a:p>
            <a:endParaRPr lang="en-US" sz="3200" dirty="0" smtClean="0"/>
          </a:p>
          <a:p>
            <a:r>
              <a:rPr lang="en-US" b="1" dirty="0">
                <a:solidFill>
                  <a:srgbClr val="0000FF"/>
                </a:solidFill>
              </a:rPr>
              <a:t>	</a:t>
            </a:r>
            <a:r>
              <a:rPr lang="en-US" sz="3200" b="1" dirty="0" smtClean="0">
                <a:solidFill>
                  <a:srgbClr val="0000FF"/>
                </a:solidFill>
              </a:rPr>
              <a:t>“What was the biggest challenge you faced </a:t>
            </a:r>
          </a:p>
          <a:p>
            <a:r>
              <a:rPr lang="en-US" sz="3200" b="1" dirty="0">
                <a:solidFill>
                  <a:srgbClr val="0000FF"/>
                </a:solidFill>
              </a:rPr>
              <a:t>	</a:t>
            </a:r>
            <a:r>
              <a:rPr lang="en-US" sz="3200" b="1" dirty="0" smtClean="0">
                <a:solidFill>
                  <a:srgbClr val="0000FF"/>
                </a:solidFill>
              </a:rPr>
              <a:t>	at the beginning of the year?”</a:t>
            </a:r>
          </a:p>
          <a:p>
            <a:r>
              <a:rPr lang="en-US" sz="3200" b="1" dirty="0">
                <a:solidFill>
                  <a:srgbClr val="0000FF"/>
                </a:solidFill>
              </a:rPr>
              <a:t>	</a:t>
            </a:r>
            <a:r>
              <a:rPr lang="en-US" sz="3200" b="1" dirty="0" smtClean="0">
                <a:solidFill>
                  <a:srgbClr val="0000FF"/>
                </a:solidFill>
              </a:rPr>
              <a:t>“Have you resolved that challenge, YET?”</a:t>
            </a:r>
          </a:p>
          <a:p>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79297023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dirty="0"/>
          </a:p>
        </p:txBody>
      </p:sp>
      <p:sp>
        <p:nvSpPr>
          <p:cNvPr id="3" name="Subtitle 2"/>
          <p:cNvSpPr>
            <a:spLocks noGrp="1"/>
          </p:cNvSpPr>
          <p:nvPr>
            <p:ph type="subTitle" idx="1"/>
          </p:nvPr>
        </p:nvSpPr>
        <p:spPr/>
        <p:txBody>
          <a:bodyPr/>
          <a:lstStyle/>
          <a:p>
            <a:endParaRPr lang="en-US" dirty="0"/>
          </a:p>
        </p:txBody>
      </p:sp>
      <p:pic>
        <p:nvPicPr>
          <p:cNvPr id="6" name="Picture 5" descr="BrandedPowerPoint7.jpg"/>
          <p:cNvPicPr>
            <a:picLocks noChangeAspect="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0" y="72055"/>
            <a:ext cx="9144000" cy="6858000"/>
          </a:xfrm>
          <a:prstGeom prst="rect">
            <a:avLst/>
          </a:prstGeom>
        </p:spPr>
      </p:pic>
      <p:sp>
        <p:nvSpPr>
          <p:cNvPr id="5" name="Rectangle 3"/>
          <p:cNvSpPr txBox="1">
            <a:spLocks noChangeArrowheads="1"/>
          </p:cNvSpPr>
          <p:nvPr/>
        </p:nvSpPr>
        <p:spPr>
          <a:xfrm>
            <a:off x="0" y="509336"/>
            <a:ext cx="9144000" cy="3501189"/>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nSpc>
                <a:spcPct val="130000"/>
              </a:lnSpc>
              <a:spcBef>
                <a:spcPct val="0"/>
              </a:spcBef>
              <a:defRPr/>
            </a:pPr>
            <a:endParaRPr lang="en-US" sz="4000" dirty="0">
              <a:solidFill>
                <a:schemeClr val="tx1"/>
              </a:solidFill>
              <a:latin typeface="Footlight MT Light"/>
              <a:ea typeface="+mj-ea"/>
              <a:cs typeface="Footlight MT Light"/>
            </a:endParaRPr>
          </a:p>
        </p:txBody>
      </p:sp>
      <p:sp>
        <p:nvSpPr>
          <p:cNvPr id="7" name="Title 3"/>
          <p:cNvSpPr txBox="1">
            <a:spLocks/>
          </p:cNvSpPr>
          <p:nvPr/>
        </p:nvSpPr>
        <p:spPr>
          <a:xfrm>
            <a:off x="163140" y="72055"/>
            <a:ext cx="6345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b="1" dirty="0" smtClean="0">
                <a:solidFill>
                  <a:srgbClr val="376092"/>
                </a:solidFill>
              </a:rPr>
              <a:t>Outcomes for Today</a:t>
            </a:r>
            <a:endParaRPr lang="en-US" b="1" dirty="0">
              <a:solidFill>
                <a:srgbClr val="376092"/>
              </a:solidFill>
            </a:endParaRPr>
          </a:p>
        </p:txBody>
      </p:sp>
      <p:pic>
        <p:nvPicPr>
          <p:cNvPr id="8" name="Picture 7"/>
          <p:cNvPicPr>
            <a:picLocks noChangeAspect="1"/>
          </p:cNvPicPr>
          <p:nvPr/>
        </p:nvPicPr>
        <p:blipFill>
          <a:blip r:embed="rId4"/>
          <a:stretch>
            <a:fillRect/>
          </a:stretch>
        </p:blipFill>
        <p:spPr>
          <a:xfrm>
            <a:off x="6802800" y="274637"/>
            <a:ext cx="2022892" cy="2063071"/>
          </a:xfrm>
          <a:prstGeom prst="rect">
            <a:avLst/>
          </a:prstGeom>
        </p:spPr>
      </p:pic>
      <p:pic>
        <p:nvPicPr>
          <p:cNvPr id="9" name="Picture 8" descr="CPM_logo_color_final.jpg"/>
          <p:cNvPicPr>
            <a:picLocks noChangeAspect="1"/>
          </p:cNvPicPr>
          <p:nvPr/>
        </p:nvPicPr>
        <p:blipFill>
          <a:blip r:embed="rId5">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504381" y="4443087"/>
            <a:ext cx="1792149" cy="1575785"/>
          </a:xfrm>
          <a:prstGeom prst="rect">
            <a:avLst/>
          </a:prstGeom>
        </p:spPr>
      </p:pic>
      <p:sp>
        <p:nvSpPr>
          <p:cNvPr id="10" name="Content Placeholder 4"/>
          <p:cNvSpPr txBox="1">
            <a:spLocks/>
          </p:cNvSpPr>
          <p:nvPr/>
        </p:nvSpPr>
        <p:spPr>
          <a:xfrm>
            <a:off x="504381" y="1215054"/>
            <a:ext cx="8139892" cy="5174323"/>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b="1" dirty="0" smtClean="0">
                <a:solidFill>
                  <a:schemeClr val="tx1"/>
                </a:solidFill>
              </a:rPr>
              <a:t>Today you will:</a:t>
            </a:r>
          </a:p>
          <a:p>
            <a:pPr algn="l"/>
            <a:r>
              <a:rPr lang="en-US" sz="2800" b="1" dirty="0">
                <a:solidFill>
                  <a:srgbClr val="0000FF"/>
                </a:solidFill>
              </a:rPr>
              <a:t>r</a:t>
            </a:r>
            <a:r>
              <a:rPr lang="en-US" sz="2800" b="1" dirty="0" smtClean="0">
                <a:solidFill>
                  <a:srgbClr val="0000FF"/>
                </a:solidFill>
              </a:rPr>
              <a:t>eflect on your first year</a:t>
            </a:r>
            <a:endParaRPr lang="en-US" sz="2800" b="1" dirty="0">
              <a:solidFill>
                <a:srgbClr val="0000FF"/>
              </a:solidFill>
            </a:endParaRPr>
          </a:p>
          <a:p>
            <a:pPr algn="l"/>
            <a:r>
              <a:rPr lang="en-US" sz="2800" b="1" dirty="0" smtClean="0">
                <a:solidFill>
                  <a:srgbClr val="0000FF"/>
                </a:solidFill>
              </a:rPr>
              <a:t>develop knowledge on the math content in the remaining chapters</a:t>
            </a:r>
          </a:p>
          <a:p>
            <a:pPr algn="l"/>
            <a:r>
              <a:rPr lang="en-US" sz="2800" b="1" dirty="0">
                <a:solidFill>
                  <a:srgbClr val="0000FF"/>
                </a:solidFill>
              </a:rPr>
              <a:t>e</a:t>
            </a:r>
            <a:r>
              <a:rPr lang="en-US" sz="2800" b="1" dirty="0" smtClean="0">
                <a:solidFill>
                  <a:srgbClr val="0000FF"/>
                </a:solidFill>
              </a:rPr>
              <a:t>xtend universal access for all students</a:t>
            </a:r>
          </a:p>
          <a:p>
            <a:pPr algn="l"/>
            <a:r>
              <a:rPr lang="en-US" sz="2800" b="1" dirty="0">
                <a:solidFill>
                  <a:srgbClr val="0000FF"/>
                </a:solidFill>
              </a:rPr>
              <a:t>r</a:t>
            </a:r>
            <a:r>
              <a:rPr lang="en-US" sz="2800" b="1" dirty="0" smtClean="0">
                <a:solidFill>
                  <a:srgbClr val="0000FF"/>
                </a:solidFill>
              </a:rPr>
              <a:t>eflect on pacing</a:t>
            </a:r>
          </a:p>
          <a:p>
            <a:pPr algn="l"/>
            <a:r>
              <a:rPr lang="en-US" sz="2800" b="1" dirty="0" smtClean="0">
                <a:solidFill>
                  <a:srgbClr val="0000FF"/>
                </a:solidFill>
              </a:rPr>
              <a:t>              			 revisit Growth Mindset</a:t>
            </a:r>
          </a:p>
          <a:p>
            <a:pPr algn="l"/>
            <a:r>
              <a:rPr lang="en-US" sz="2800" b="1" dirty="0">
                <a:solidFill>
                  <a:srgbClr val="0000FF"/>
                </a:solidFill>
              </a:rPr>
              <a:t>	</a:t>
            </a:r>
            <a:r>
              <a:rPr lang="en-US" sz="2800" b="1" dirty="0" smtClean="0">
                <a:solidFill>
                  <a:srgbClr val="0000FF"/>
                </a:solidFill>
              </a:rPr>
              <a:t>				 revisit STTS</a:t>
            </a:r>
          </a:p>
          <a:p>
            <a:pPr algn="l"/>
            <a:r>
              <a:rPr lang="en-US" sz="2800" b="1" dirty="0" smtClean="0">
                <a:solidFill>
                  <a:srgbClr val="0000FF"/>
                </a:solidFill>
              </a:rPr>
              <a:t>              			 look towards next year</a:t>
            </a:r>
          </a:p>
          <a:p>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792970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dirty="0"/>
          </a:p>
        </p:txBody>
      </p:sp>
      <p:sp>
        <p:nvSpPr>
          <p:cNvPr id="3" name="Subtitle 2"/>
          <p:cNvSpPr>
            <a:spLocks noGrp="1"/>
          </p:cNvSpPr>
          <p:nvPr>
            <p:ph type="subTitle" idx="1"/>
          </p:nvPr>
        </p:nvSpPr>
        <p:spPr/>
        <p:txBody>
          <a:bodyPr/>
          <a:lstStyle/>
          <a:p>
            <a:endParaRPr lang="en-US" dirty="0"/>
          </a:p>
        </p:txBody>
      </p:sp>
      <p:pic>
        <p:nvPicPr>
          <p:cNvPr id="6" name="Picture 5" descr="BrandedPowerPoint7.jpg"/>
          <p:cNvPicPr>
            <a:picLocks noChangeAspect="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0" y="0"/>
            <a:ext cx="9144000" cy="6858000"/>
          </a:xfrm>
          <a:prstGeom prst="rect">
            <a:avLst/>
          </a:prstGeom>
        </p:spPr>
      </p:pic>
      <p:sp>
        <p:nvSpPr>
          <p:cNvPr id="5" name="Rectangle 3"/>
          <p:cNvSpPr txBox="1">
            <a:spLocks noChangeArrowheads="1"/>
          </p:cNvSpPr>
          <p:nvPr/>
        </p:nvSpPr>
        <p:spPr>
          <a:xfrm>
            <a:off x="0" y="509336"/>
            <a:ext cx="9144000" cy="3501189"/>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nSpc>
                <a:spcPct val="130000"/>
              </a:lnSpc>
              <a:spcBef>
                <a:spcPct val="0"/>
              </a:spcBef>
              <a:defRPr/>
            </a:pPr>
            <a:endParaRPr lang="en-US" sz="4000" dirty="0">
              <a:solidFill>
                <a:schemeClr val="tx1"/>
              </a:solidFill>
              <a:latin typeface="Footlight MT Light"/>
              <a:ea typeface="+mj-ea"/>
              <a:cs typeface="Footlight MT Light"/>
            </a:endParaRPr>
          </a:p>
        </p:txBody>
      </p:sp>
      <p:sp>
        <p:nvSpPr>
          <p:cNvPr id="4" name="TextBox 3"/>
          <p:cNvSpPr txBox="1"/>
          <p:nvPr/>
        </p:nvSpPr>
        <p:spPr>
          <a:xfrm>
            <a:off x="1737701" y="3886200"/>
            <a:ext cx="5615380" cy="1384995"/>
          </a:xfrm>
          <a:prstGeom prst="rect">
            <a:avLst/>
          </a:prstGeom>
          <a:noFill/>
        </p:spPr>
        <p:txBody>
          <a:bodyPr wrap="square" rtlCol="0">
            <a:spAutoFit/>
          </a:bodyPr>
          <a:lstStyle/>
          <a:p>
            <a:r>
              <a:rPr lang="en-US" sz="2800" dirty="0" smtClean="0">
                <a:solidFill>
                  <a:srgbClr val="FF0000"/>
                </a:solidFill>
              </a:rPr>
              <a:t>Model a big  problem from chapter  # </a:t>
            </a:r>
          </a:p>
          <a:p>
            <a:r>
              <a:rPr lang="en-US" sz="2800" dirty="0" smtClean="0">
                <a:solidFill>
                  <a:srgbClr val="FF0000"/>
                </a:solidFill>
              </a:rPr>
              <a:t>Course </a:t>
            </a:r>
            <a:r>
              <a:rPr lang="en-US" sz="2800" dirty="0" smtClean="0">
                <a:solidFill>
                  <a:srgbClr val="FF0000"/>
                </a:solidFill>
              </a:rPr>
              <a:t>specific: list the problem and show math work with your team.</a:t>
            </a:r>
            <a:endParaRPr lang="en-US" sz="2800" dirty="0">
              <a:solidFill>
                <a:srgbClr val="FF0000"/>
              </a:solidFill>
            </a:endParaRPr>
          </a:p>
        </p:txBody>
      </p:sp>
      <p:pic>
        <p:nvPicPr>
          <p:cNvPr id="7" name="Picture 6" descr="Screen Shot 2014-07-10 at 8.48.17 AM.png"/>
          <p:cNvPicPr>
            <a:picLocks noChangeAspect="1"/>
          </p:cNvPicPr>
          <p:nvPr/>
        </p:nvPicPr>
        <p:blipFill>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6346841" y="1639699"/>
            <a:ext cx="2338583" cy="1825861"/>
          </a:xfrm>
          <a:prstGeom prst="rect">
            <a:avLst/>
          </a:prstGeom>
        </p:spPr>
      </p:pic>
      <p:pic>
        <p:nvPicPr>
          <p:cNvPr id="8" name="Picture 7" descr="Screen Shot 2014-07-15 at 10.19.44 AM.png"/>
          <p:cNvPicPr>
            <a:picLocks noChangeAspect="1"/>
          </p:cNvPicPr>
          <p:nvPr/>
        </p:nvPicPr>
        <p:blipFill>
          <a:blip r:embed="rId5">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2141129" y="888595"/>
            <a:ext cx="4787900" cy="2451100"/>
          </a:xfrm>
          <a:prstGeom prst="rect">
            <a:avLst/>
          </a:prstGeo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647265084"/>
      </p:ext>
    </p:extLst>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dirty="0"/>
          </a:p>
        </p:txBody>
      </p:sp>
      <p:sp>
        <p:nvSpPr>
          <p:cNvPr id="3" name="Subtitle 2"/>
          <p:cNvSpPr>
            <a:spLocks noGrp="1"/>
          </p:cNvSpPr>
          <p:nvPr>
            <p:ph type="subTitle" idx="1"/>
          </p:nvPr>
        </p:nvSpPr>
        <p:spPr/>
        <p:txBody>
          <a:bodyPr/>
          <a:lstStyle/>
          <a:p>
            <a:endParaRPr lang="en-US" dirty="0"/>
          </a:p>
        </p:txBody>
      </p:sp>
      <p:pic>
        <p:nvPicPr>
          <p:cNvPr id="6" name="Picture 5" descr="BrandedPowerPoint7.jpg"/>
          <p:cNvPicPr>
            <a:picLocks noChangeAspect="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0" y="0"/>
            <a:ext cx="9219337" cy="6858000"/>
          </a:xfrm>
          <a:prstGeom prst="rect">
            <a:avLst/>
          </a:prstGeom>
        </p:spPr>
      </p:pic>
      <p:sp>
        <p:nvSpPr>
          <p:cNvPr id="5" name="Rectangle 3"/>
          <p:cNvSpPr txBox="1">
            <a:spLocks noChangeArrowheads="1"/>
          </p:cNvSpPr>
          <p:nvPr/>
        </p:nvSpPr>
        <p:spPr>
          <a:xfrm>
            <a:off x="0" y="509336"/>
            <a:ext cx="9144000" cy="3501189"/>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nSpc>
                <a:spcPct val="130000"/>
              </a:lnSpc>
              <a:spcBef>
                <a:spcPct val="0"/>
              </a:spcBef>
              <a:defRPr/>
            </a:pPr>
            <a:endParaRPr lang="en-US" sz="4000" dirty="0">
              <a:solidFill>
                <a:schemeClr val="tx1"/>
              </a:solidFill>
              <a:latin typeface="Footlight MT Light"/>
              <a:ea typeface="+mj-ea"/>
              <a:cs typeface="Footlight MT Light"/>
            </a:endParaRPr>
          </a:p>
        </p:txBody>
      </p:sp>
      <p:sp>
        <p:nvSpPr>
          <p:cNvPr id="8" name="Rectangle 6"/>
          <p:cNvSpPr txBox="1">
            <a:spLocks noChangeArrowheads="1"/>
          </p:cNvSpPr>
          <p:nvPr/>
        </p:nvSpPr>
        <p:spPr>
          <a:xfrm>
            <a:off x="708005" y="0"/>
            <a:ext cx="77724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4000" b="1" dirty="0" smtClean="0">
                <a:solidFill>
                  <a:srgbClr val="FF0000"/>
                </a:solidFill>
                <a:latin typeface="Souvenir LtIt BT" pitchFamily="8" charset="0"/>
              </a:rPr>
              <a:t>CC1 2 3 Big Problems-</a:t>
            </a:r>
            <a:r>
              <a:rPr lang="en-US" sz="4000" b="1" dirty="0" smtClean="0">
                <a:solidFill>
                  <a:srgbClr val="3366FF"/>
                </a:solidFill>
                <a:latin typeface="Souvenir LtIt BT" pitchFamily="8" charset="0"/>
              </a:rPr>
              <a:t>Debrief</a:t>
            </a:r>
            <a:endParaRPr lang="en-US" sz="4000" b="1" dirty="0">
              <a:solidFill>
                <a:srgbClr val="3366FF"/>
              </a:solidFill>
            </a:endParaRPr>
          </a:p>
        </p:txBody>
      </p:sp>
      <p:sp>
        <p:nvSpPr>
          <p:cNvPr id="11" name="TextBox 10"/>
          <p:cNvSpPr txBox="1"/>
          <p:nvPr/>
        </p:nvSpPr>
        <p:spPr>
          <a:xfrm>
            <a:off x="685800" y="1103057"/>
            <a:ext cx="6755180" cy="2246769"/>
          </a:xfrm>
          <a:prstGeom prst="rect">
            <a:avLst/>
          </a:prstGeom>
          <a:noFill/>
        </p:spPr>
        <p:txBody>
          <a:bodyPr wrap="square" rtlCol="0">
            <a:spAutoFit/>
          </a:bodyPr>
          <a:lstStyle/>
          <a:p>
            <a:pPr marL="342900" indent="-342900">
              <a:buFont typeface="Arial"/>
              <a:buChar char="•"/>
            </a:pPr>
            <a:r>
              <a:rPr lang="en-US" sz="2800" b="1" dirty="0" smtClean="0">
                <a:solidFill>
                  <a:srgbClr val="0000FF"/>
                </a:solidFill>
              </a:rPr>
              <a:t>What mathematics did you use?</a:t>
            </a:r>
          </a:p>
          <a:p>
            <a:pPr marL="342900" indent="-342900">
              <a:buFont typeface="Arial"/>
              <a:buChar char="•"/>
            </a:pPr>
            <a:endParaRPr lang="en-US" sz="2800" b="1" dirty="0">
              <a:solidFill>
                <a:srgbClr val="0000FF"/>
              </a:solidFill>
            </a:endParaRPr>
          </a:p>
          <a:p>
            <a:pPr marL="342900" indent="-342900">
              <a:buFont typeface="Arial"/>
              <a:buChar char="•"/>
            </a:pPr>
            <a:r>
              <a:rPr lang="en-US" sz="2800" b="1" dirty="0" smtClean="0">
                <a:solidFill>
                  <a:srgbClr val="0000FF"/>
                </a:solidFill>
              </a:rPr>
              <a:t>What Standards of </a:t>
            </a:r>
            <a:r>
              <a:rPr lang="en-US" sz="2800" b="1" dirty="0">
                <a:solidFill>
                  <a:srgbClr val="0000FF"/>
                </a:solidFill>
              </a:rPr>
              <a:t>M</a:t>
            </a:r>
            <a:r>
              <a:rPr lang="en-US" sz="2800" b="1" dirty="0" smtClean="0">
                <a:solidFill>
                  <a:srgbClr val="0000FF"/>
                </a:solidFill>
              </a:rPr>
              <a:t>athematical Practices were embedded in  this problem?</a:t>
            </a:r>
            <a:endParaRPr lang="en-US" sz="2800" b="1" dirty="0">
              <a:solidFill>
                <a:srgbClr val="0000FF"/>
              </a:solidFill>
            </a:endParaRPr>
          </a:p>
        </p:txBody>
      </p:sp>
      <p:sp>
        <p:nvSpPr>
          <p:cNvPr id="12" name="Text Box 18"/>
          <p:cNvSpPr txBox="1">
            <a:spLocks noChangeArrowheads="1"/>
          </p:cNvSpPr>
          <p:nvPr/>
        </p:nvSpPr>
        <p:spPr bwMode="auto">
          <a:xfrm>
            <a:off x="708005" y="3534013"/>
            <a:ext cx="4172876" cy="3323987"/>
          </a:xfrm>
          <a:prstGeom prst="rect">
            <a:avLst/>
          </a:prstGeom>
          <a:noFill/>
          <a:ln w="9525">
            <a:noFill/>
            <a:miter lim="800000"/>
            <a:headEnd/>
            <a:tailEnd/>
          </a:ln>
        </p:spPr>
        <p:txBody>
          <a:bodyPr wrap="square">
            <a:prstTxWarp prst="textNoShape">
              <a:avLst/>
            </a:prstTxWarp>
            <a:spAutoFit/>
          </a:bodyPr>
          <a:lstStyle/>
          <a:p>
            <a:pPr marL="339725" indent="-339725">
              <a:spcBef>
                <a:spcPct val="50000"/>
              </a:spcBef>
              <a:buFontTx/>
              <a:buChar char="•"/>
            </a:pPr>
            <a:r>
              <a:rPr lang="en-US" sz="2800" b="1" dirty="0" smtClean="0">
                <a:solidFill>
                  <a:srgbClr val="0000FF"/>
                </a:solidFill>
              </a:rPr>
              <a:t>What was your role as a student?</a:t>
            </a:r>
          </a:p>
          <a:p>
            <a:pPr marL="339725" indent="-339725">
              <a:spcBef>
                <a:spcPct val="50000"/>
              </a:spcBef>
              <a:buFontTx/>
              <a:buChar char="•"/>
            </a:pPr>
            <a:r>
              <a:rPr lang="en-US" sz="2800" b="1" dirty="0" smtClean="0">
                <a:solidFill>
                  <a:srgbClr val="0000FF"/>
                </a:solidFill>
              </a:rPr>
              <a:t>What study team </a:t>
            </a:r>
            <a:r>
              <a:rPr lang="en-US" sz="2800" b="1" dirty="0">
                <a:solidFill>
                  <a:srgbClr val="0000FF"/>
                </a:solidFill>
              </a:rPr>
              <a:t>s</a:t>
            </a:r>
            <a:r>
              <a:rPr lang="en-US" sz="2800" b="1" dirty="0" smtClean="0">
                <a:solidFill>
                  <a:srgbClr val="0000FF"/>
                </a:solidFill>
              </a:rPr>
              <a:t>trategies were </a:t>
            </a:r>
            <a:r>
              <a:rPr lang="en-US" sz="2800" b="1" dirty="0">
                <a:solidFill>
                  <a:srgbClr val="0000FF"/>
                </a:solidFill>
              </a:rPr>
              <a:t>u</a:t>
            </a:r>
            <a:r>
              <a:rPr lang="en-US" sz="2800" b="1" dirty="0" smtClean="0">
                <a:solidFill>
                  <a:srgbClr val="0000FF"/>
                </a:solidFill>
              </a:rPr>
              <a:t>sed?</a:t>
            </a:r>
          </a:p>
          <a:p>
            <a:pPr>
              <a:spcBef>
                <a:spcPct val="50000"/>
              </a:spcBef>
            </a:pPr>
            <a:endParaRPr lang="en-US" sz="2800" dirty="0" smtClean="0"/>
          </a:p>
          <a:p>
            <a:pPr>
              <a:spcBef>
                <a:spcPct val="50000"/>
              </a:spcBef>
            </a:pPr>
            <a:endParaRPr lang="en-US" sz="2800" dirty="0"/>
          </a:p>
        </p:txBody>
      </p:sp>
      <p:pic>
        <p:nvPicPr>
          <p:cNvPr id="7" name="Picture 6" descr="Screen Shot 2014-07-15 at 9.51.12 AM.png"/>
          <p:cNvPicPr>
            <a:picLocks noChangeAspect="1"/>
          </p:cNvPicPr>
          <p:nvPr/>
        </p:nvPicPr>
        <p:blipFill>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5439097" y="2918939"/>
            <a:ext cx="3041308" cy="2583805"/>
          </a:xfrm>
          <a:prstGeom prst="rect">
            <a:avLst/>
          </a:prstGeo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831356159"/>
      </p:ext>
    </p:extLst>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dirty="0"/>
          </a:p>
        </p:txBody>
      </p:sp>
      <p:sp>
        <p:nvSpPr>
          <p:cNvPr id="3" name="Subtitle 2"/>
          <p:cNvSpPr>
            <a:spLocks noGrp="1"/>
          </p:cNvSpPr>
          <p:nvPr>
            <p:ph type="subTitle" idx="1"/>
          </p:nvPr>
        </p:nvSpPr>
        <p:spPr/>
        <p:txBody>
          <a:bodyPr/>
          <a:lstStyle/>
          <a:p>
            <a:endParaRPr lang="en-US" dirty="0"/>
          </a:p>
        </p:txBody>
      </p:sp>
      <p:pic>
        <p:nvPicPr>
          <p:cNvPr id="6" name="Picture 5" descr="BrandedPowerPoint7.jpg"/>
          <p:cNvPicPr>
            <a:picLocks noChangeAspect="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0" y="0"/>
            <a:ext cx="9144000" cy="6858000"/>
          </a:xfrm>
          <a:prstGeom prst="rect">
            <a:avLst/>
          </a:prstGeom>
        </p:spPr>
      </p:pic>
      <p:sp>
        <p:nvSpPr>
          <p:cNvPr id="5" name="Rectangle 3"/>
          <p:cNvSpPr txBox="1">
            <a:spLocks noChangeArrowheads="1"/>
          </p:cNvSpPr>
          <p:nvPr/>
        </p:nvSpPr>
        <p:spPr>
          <a:xfrm>
            <a:off x="0" y="509336"/>
            <a:ext cx="9144000" cy="3501189"/>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nSpc>
                <a:spcPct val="130000"/>
              </a:lnSpc>
              <a:spcBef>
                <a:spcPct val="0"/>
              </a:spcBef>
              <a:defRPr/>
            </a:pPr>
            <a:endParaRPr lang="en-US" sz="4000" dirty="0">
              <a:solidFill>
                <a:schemeClr val="tx1"/>
              </a:solidFill>
              <a:latin typeface="Footlight MT Light"/>
              <a:ea typeface="+mj-ea"/>
              <a:cs typeface="Footlight MT Light"/>
            </a:endParaRPr>
          </a:p>
        </p:txBody>
      </p:sp>
      <p:sp>
        <p:nvSpPr>
          <p:cNvPr id="7" name="Shape 32"/>
          <p:cNvSpPr txBox="1">
            <a:spLocks/>
          </p:cNvSpPr>
          <p:nvPr/>
        </p:nvSpPr>
        <p:spPr>
          <a:xfrm>
            <a:off x="1536699" y="215223"/>
            <a:ext cx="5477602" cy="1143000"/>
          </a:xfrm>
          <a:prstGeom prst="rect">
            <a:avLst/>
          </a:prstGeom>
        </p:spPr>
        <p:txBody>
          <a:bodyPr vert="horz" lIns="91440" tIns="45720" rIns="91440" bIns="45720" rtlCol="0">
            <a:normAutofit fontScale="9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defTabSz="345030">
              <a:buNone/>
              <a:defRPr sz="1800"/>
            </a:pPr>
            <a:r>
              <a:rPr lang="en-US" sz="4700" b="1" dirty="0" smtClean="0">
                <a:solidFill>
                  <a:srgbClr val="0000FF"/>
                </a:solidFill>
              </a:rPr>
              <a:t>Chapter</a:t>
            </a:r>
            <a:r>
              <a:rPr lang="en-US" sz="4700" b="1" dirty="0" smtClean="0">
                <a:solidFill>
                  <a:srgbClr val="0000FF"/>
                </a:solidFill>
              </a:rPr>
              <a:t> </a:t>
            </a:r>
            <a:r>
              <a:rPr lang="en-US" sz="4700" b="1" dirty="0" smtClean="0">
                <a:solidFill>
                  <a:srgbClr val="FF0000"/>
                </a:solidFill>
              </a:rPr>
              <a:t>5 (?)</a:t>
            </a:r>
            <a:r>
              <a:rPr lang="en-US" sz="4700" b="1" dirty="0" smtClean="0">
                <a:solidFill>
                  <a:srgbClr val="0000FF"/>
                </a:solidFill>
              </a:rPr>
              <a:t> </a:t>
            </a:r>
            <a:r>
              <a:rPr lang="en-US" sz="4700" b="1" dirty="0" smtClean="0">
                <a:solidFill>
                  <a:srgbClr val="0000FF"/>
                </a:solidFill>
              </a:rPr>
              <a:t>Snap Shot</a:t>
            </a:r>
            <a:endParaRPr lang="en-US" sz="4700" b="1" dirty="0">
              <a:solidFill>
                <a:srgbClr val="0000FF"/>
              </a:solidFill>
            </a:endParaRPr>
          </a:p>
        </p:txBody>
      </p:sp>
      <p:sp>
        <p:nvSpPr>
          <p:cNvPr id="8" name="Rectangle 7"/>
          <p:cNvSpPr/>
          <p:nvPr/>
        </p:nvSpPr>
        <p:spPr>
          <a:xfrm>
            <a:off x="828695" y="1175207"/>
            <a:ext cx="8256568" cy="4924425"/>
          </a:xfrm>
          <a:prstGeom prst="rect">
            <a:avLst/>
          </a:prstGeom>
        </p:spPr>
        <p:txBody>
          <a:bodyPr wrap="square">
            <a:spAutoFit/>
          </a:bodyPr>
          <a:lstStyle/>
          <a:p>
            <a:r>
              <a:rPr lang="en-US" b="1" dirty="0" smtClean="0">
                <a:solidFill>
                  <a:srgbClr val="0000FF"/>
                </a:solidFill>
              </a:rPr>
              <a:t> </a:t>
            </a:r>
            <a:r>
              <a:rPr lang="en-US" sz="3200" b="1" dirty="0" smtClean="0">
                <a:solidFill>
                  <a:srgbClr val="0000FF"/>
                </a:solidFill>
              </a:rPr>
              <a:t>Team </a:t>
            </a:r>
            <a:r>
              <a:rPr lang="en-US" sz="3200" b="1" dirty="0" err="1" smtClean="0">
                <a:solidFill>
                  <a:srgbClr val="0000FF"/>
                </a:solidFill>
              </a:rPr>
              <a:t>JigSaw</a:t>
            </a:r>
            <a:endParaRPr lang="en-US" sz="3200" b="1" dirty="0" smtClean="0">
              <a:solidFill>
                <a:srgbClr val="0000FF"/>
              </a:solidFill>
            </a:endParaRPr>
          </a:p>
          <a:p>
            <a:r>
              <a:rPr lang="en-US" sz="2800" b="1" dirty="0"/>
              <a:t>Teams will have </a:t>
            </a:r>
            <a:r>
              <a:rPr lang="en-US" sz="2800" b="1" dirty="0" smtClean="0"/>
              <a:t>5 </a:t>
            </a:r>
            <a:r>
              <a:rPr lang="en-US" sz="2800" b="1" dirty="0"/>
              <a:t>minutes of individual time to read through their part, click on links,  and take notes</a:t>
            </a:r>
            <a:endParaRPr lang="en-US" sz="2800" b="1" dirty="0">
              <a:solidFill>
                <a:srgbClr val="0000FF"/>
              </a:solidFill>
            </a:endParaRPr>
          </a:p>
          <a:p>
            <a:endParaRPr lang="en-US" sz="2000" b="1" i="1" u="sng" dirty="0" smtClean="0"/>
          </a:p>
          <a:p>
            <a:pPr marL="342900" indent="-342900">
              <a:buFont typeface="Arial"/>
              <a:buChar char="•"/>
            </a:pPr>
            <a:r>
              <a:rPr lang="en-US" sz="2000" b="1" i="1" u="sng" dirty="0" smtClean="0"/>
              <a:t>Resource </a:t>
            </a:r>
            <a:r>
              <a:rPr lang="en-US" sz="2000" b="1" i="1" u="sng" dirty="0"/>
              <a:t>Manager</a:t>
            </a:r>
            <a:r>
              <a:rPr lang="en-US" sz="2000" b="1" u="sng" dirty="0"/>
              <a:t>:</a:t>
            </a:r>
            <a:r>
              <a:rPr lang="en-US" sz="2000" b="1" dirty="0"/>
              <a:t> Chapter Introduction (1st page in the chapter) through </a:t>
            </a:r>
            <a:r>
              <a:rPr lang="en-US" sz="2000" b="1" i="1" dirty="0"/>
              <a:t>Where Is This Going?  </a:t>
            </a:r>
            <a:endParaRPr lang="en-US" sz="2000" b="1" dirty="0"/>
          </a:p>
          <a:p>
            <a:pPr marL="342900" indent="-342900">
              <a:buFont typeface="Arial"/>
              <a:buChar char="•"/>
            </a:pPr>
            <a:r>
              <a:rPr lang="en-US" sz="2000" b="1" i="1" u="sng" dirty="0"/>
              <a:t>Facilitator</a:t>
            </a:r>
            <a:r>
              <a:rPr lang="en-US" sz="2000" b="1" u="sng" dirty="0"/>
              <a:t>:</a:t>
            </a:r>
            <a:r>
              <a:rPr lang="en-US" sz="2000" b="1" dirty="0"/>
              <a:t> Assessment Ideas (look at the suggested assessment guide at the beginning of the chapter)</a:t>
            </a:r>
          </a:p>
          <a:p>
            <a:pPr marL="342900" indent="-342900">
              <a:buFont typeface="Arial"/>
              <a:buChar char="•"/>
            </a:pPr>
            <a:r>
              <a:rPr lang="en-US" sz="2000" b="1" i="1" u="sng" dirty="0"/>
              <a:t>Recorder Reporter</a:t>
            </a:r>
            <a:r>
              <a:rPr lang="en-US" sz="2000" b="1" u="sng" dirty="0"/>
              <a:t>:</a:t>
            </a:r>
            <a:r>
              <a:rPr lang="en-US" sz="2000" b="1" dirty="0"/>
              <a:t> Learning Log entries and Math Notes (from the chapter closure)</a:t>
            </a:r>
          </a:p>
          <a:p>
            <a:pPr marL="342900" indent="-342900">
              <a:buFont typeface="Arial"/>
              <a:buChar char="•"/>
            </a:pPr>
            <a:r>
              <a:rPr lang="en-US" sz="2000" b="1" i="1" u="sng" dirty="0"/>
              <a:t>Task Manager</a:t>
            </a:r>
            <a:r>
              <a:rPr lang="en-US" sz="2000" b="1" u="sng" dirty="0"/>
              <a:t>:</a:t>
            </a:r>
            <a:r>
              <a:rPr lang="en-US" sz="2000" b="1" dirty="0"/>
              <a:t> Mathematical Vocabulary and Closure </a:t>
            </a:r>
            <a:r>
              <a:rPr lang="en-US" sz="2000" b="1" dirty="0" smtClean="0"/>
              <a:t>Problems</a:t>
            </a:r>
            <a:endParaRPr lang="en-US" dirty="0"/>
          </a:p>
          <a:p>
            <a:r>
              <a:rPr lang="en-US" dirty="0"/>
              <a:t> </a:t>
            </a:r>
          </a:p>
          <a:p>
            <a:r>
              <a:rPr lang="en-US" sz="2400" b="1" dirty="0" smtClean="0">
                <a:solidFill>
                  <a:srgbClr val="0000FF"/>
                </a:solidFill>
              </a:rPr>
              <a:t>Each team member will “tell </a:t>
            </a:r>
            <a:r>
              <a:rPr lang="en-US" sz="2400" b="1" dirty="0">
                <a:solidFill>
                  <a:srgbClr val="0000FF"/>
                </a:solidFill>
              </a:rPr>
              <a:t>the </a:t>
            </a:r>
            <a:r>
              <a:rPr lang="en-US" sz="2400" b="1" dirty="0" smtClean="0">
                <a:solidFill>
                  <a:srgbClr val="0000FF"/>
                </a:solidFill>
              </a:rPr>
              <a:t>story” </a:t>
            </a:r>
            <a:r>
              <a:rPr lang="en-US" sz="2400" b="1" dirty="0">
                <a:solidFill>
                  <a:srgbClr val="0000FF"/>
                </a:solidFill>
              </a:rPr>
              <a:t>of the chapter through their assigned </a:t>
            </a:r>
            <a:r>
              <a:rPr lang="en-US" sz="2400" b="1" dirty="0" smtClean="0">
                <a:solidFill>
                  <a:srgbClr val="0000FF"/>
                </a:solidFill>
              </a:rPr>
              <a:t>lens</a:t>
            </a:r>
            <a:r>
              <a:rPr lang="en-US" sz="2400" dirty="0" smtClean="0"/>
              <a:t>.</a:t>
            </a:r>
            <a:endParaRPr lang="en-US" sz="2400" dirty="0"/>
          </a:p>
        </p:txBody>
      </p:sp>
      <p:pic>
        <p:nvPicPr>
          <p:cNvPr id="9" name="Picture 8" descr="Screen Shot 2013-04-25 at 10.06.45 AM.png"/>
          <p:cNvPicPr>
            <a:picLocks noChangeAspect="1"/>
          </p:cNvPicPr>
          <p:nvPr/>
        </p:nvPicPr>
        <p:blipFill>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7014301" y="215223"/>
            <a:ext cx="1850475" cy="1523180"/>
          </a:xfrm>
          <a:prstGeom prst="rect">
            <a:avLst/>
          </a:prstGeo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385056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xEl>
                                              <p:pRg st="3" end="3"/>
                                            </p:txEl>
                                          </p:spTgt>
                                        </p:tgtEl>
                                        <p:attrNameLst>
                                          <p:attrName>style.visibility</p:attrName>
                                        </p:attrNameLst>
                                      </p:cBhvr>
                                      <p:to>
                                        <p:strVal val="visible"/>
                                      </p:to>
                                    </p:set>
                                    <p:anim calcmode="lin" valueType="num">
                                      <p:cBhvr additive="base">
                                        <p:cTn id="7" dur="500" fill="hold"/>
                                        <p:tgtEl>
                                          <p:spTgt spid="8">
                                            <p:txEl>
                                              <p:pRg st="3" end="3"/>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xEl>
                                              <p:pRg st="4" end="4"/>
                                            </p:txEl>
                                          </p:spTgt>
                                        </p:tgtEl>
                                        <p:attrNameLst>
                                          <p:attrName>style.visibility</p:attrName>
                                        </p:attrNameLst>
                                      </p:cBhvr>
                                      <p:to>
                                        <p:strVal val="visible"/>
                                      </p:to>
                                    </p:set>
                                    <p:anim calcmode="lin" valueType="num">
                                      <p:cBhvr additive="base">
                                        <p:cTn id="13" dur="500" fill="hold"/>
                                        <p:tgtEl>
                                          <p:spTgt spid="8">
                                            <p:txEl>
                                              <p:pRg st="4" end="4"/>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8">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8">
                                            <p:txEl>
                                              <p:pRg st="5" end="5"/>
                                            </p:txEl>
                                          </p:spTgt>
                                        </p:tgtEl>
                                        <p:attrNameLst>
                                          <p:attrName>style.visibility</p:attrName>
                                        </p:attrNameLst>
                                      </p:cBhvr>
                                      <p:to>
                                        <p:strVal val="visible"/>
                                      </p:to>
                                    </p:set>
                                    <p:anim calcmode="lin" valueType="num">
                                      <p:cBhvr additive="base">
                                        <p:cTn id="19" dur="500" fill="hold"/>
                                        <p:tgtEl>
                                          <p:spTgt spid="8">
                                            <p:txEl>
                                              <p:pRg st="5" end="5"/>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8">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8">
                                            <p:txEl>
                                              <p:pRg st="6" end="6"/>
                                            </p:txEl>
                                          </p:spTgt>
                                        </p:tgtEl>
                                        <p:attrNameLst>
                                          <p:attrName>style.visibility</p:attrName>
                                        </p:attrNameLst>
                                      </p:cBhvr>
                                      <p:to>
                                        <p:strVal val="visible"/>
                                      </p:to>
                                    </p:set>
                                    <p:anim calcmode="lin" valueType="num">
                                      <p:cBhvr additive="base">
                                        <p:cTn id="25" dur="500" fill="hold"/>
                                        <p:tgtEl>
                                          <p:spTgt spid="8">
                                            <p:txEl>
                                              <p:pRg st="6" end="6"/>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8">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8">
                                            <p:txEl>
                                              <p:pRg st="8" end="8"/>
                                            </p:txEl>
                                          </p:spTgt>
                                        </p:tgtEl>
                                        <p:attrNameLst>
                                          <p:attrName>style.visibility</p:attrName>
                                        </p:attrNameLst>
                                      </p:cBhvr>
                                      <p:to>
                                        <p:strVal val="visible"/>
                                      </p:to>
                                    </p:set>
                                    <p:anim calcmode="lin" valueType="num">
                                      <p:cBhvr additive="base">
                                        <p:cTn id="31" dur="500" fill="hold"/>
                                        <p:tgtEl>
                                          <p:spTgt spid="8">
                                            <p:txEl>
                                              <p:pRg st="8" end="8"/>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8">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DVSHAPEID" val="GFUQynbDZ7CnnKAa7cx9MM"/>
</p:tagLst>
</file>

<file path=ppt/tags/tag2.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DVSHAPEID" val="GFUQynbDZ7CnnKAa7cx9MM"/>
</p:tagLst>
</file>

<file path=ppt/theme/theme1.xml><?xml version="1.0" encoding="utf-8"?>
<a:theme xmlns:a="http://schemas.openxmlformats.org/drawingml/2006/main" name="Default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Default Theme.thmx</Template>
  <TotalTime>718</TotalTime>
  <Words>2903</Words>
  <Application>Microsoft Macintosh PowerPoint</Application>
  <PresentationFormat>On-screen Show (4:3)</PresentationFormat>
  <Paragraphs>314</Paragraphs>
  <Slides>32</Slides>
  <Notes>32</Notes>
  <HiddenSlides>0</HiddenSlides>
  <MMClips>1</MMClips>
  <ScaleCrop>false</ScaleCrop>
  <HeadingPairs>
    <vt:vector size="4" baseType="variant">
      <vt:variant>
        <vt:lpstr>Design Template</vt:lpstr>
      </vt:variant>
      <vt:variant>
        <vt:i4>1</vt:i4>
      </vt:variant>
      <vt:variant>
        <vt:lpstr>Slide Titles</vt:lpstr>
      </vt:variant>
      <vt:variant>
        <vt:i4>32</vt:i4>
      </vt:variant>
    </vt:vector>
  </HeadingPairs>
  <TitlesOfParts>
    <vt:vector size="33" baseType="lpstr">
      <vt:lpstr>Default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vector>
  </TitlesOfParts>
  <Company>Susan Hoffmier</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Susan Hoffmier</dc:creator>
  <cp:lastModifiedBy>Elizabeth Baker</cp:lastModifiedBy>
  <cp:revision>45</cp:revision>
  <dcterms:created xsi:type="dcterms:W3CDTF">2016-03-04T23:44:55Z</dcterms:created>
  <dcterms:modified xsi:type="dcterms:W3CDTF">2016-03-04T23:50:57Z</dcterms:modified>
</cp:coreProperties>
</file>